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1E0EB"/>
          </a:solidFill>
        </a:fill>
      </a:tcStyle>
    </a:wholeTbl>
    <a:band2H>
      <a:tcTxStyle b="def" i="def"/>
      <a:tcStyle>
        <a:tcBdr/>
        <a:fill>
          <a:solidFill>
            <a:srgbClr val="EAF0F5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F3E8D2"/>
          </a:solidFill>
        </a:fill>
      </a:tcStyle>
    </a:wholeTbl>
    <a:band2H>
      <a:tcTxStyle b="def" i="def"/>
      <a:tcStyle>
        <a:tcBdr/>
        <a:fill>
          <a:solidFill>
            <a:srgbClr val="F9F4EA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9D3DE"/>
          </a:solidFill>
        </a:fill>
      </a:tcStyle>
    </a:wholeTbl>
    <a:band2H>
      <a:tcTxStyle b="def" i="def"/>
      <a:tcStyle>
        <a:tcBdr/>
        <a:fill>
          <a:solidFill>
            <a:srgbClr val="EDEAE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8ED"/>
          </a:solidFill>
        </a:fill>
      </a:tcStyle>
    </a:wholeTbl>
    <a:band2H>
      <a:tcTxStyle b="def" i="def"/>
      <a:tcStyle>
        <a:tcBdr/>
        <a:fill>
          <a:solidFill>
            <a:srgbClr val="86837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6837F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CACDD8"/>
          </a:solidFill>
        </a:fill>
      </a:tcStyle>
    </a:wholeTbl>
    <a:band2H>
      <a:tcTxStyle b="def" i="def"/>
      <a:tcStyle>
        <a:tcBdr/>
        <a:fill>
          <a:solidFill>
            <a:srgbClr val="E6E8ED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508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254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ingbat_hd.png" descr="dingbat_h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4704" y="7385050"/>
            <a:ext cx="10754592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itle Text"/>
          <p:cNvSpPr txBox="1"/>
          <p:nvPr>
            <p:ph type="title"/>
          </p:nvPr>
        </p:nvSpPr>
        <p:spPr>
          <a:xfrm>
            <a:off x="3454400" y="3200400"/>
            <a:ext cx="17475200" cy="3962400"/>
          </a:xfrm>
          <a:prstGeom prst="rect">
            <a:avLst/>
          </a:prstGeom>
        </p:spPr>
        <p:txBody>
          <a:bodyPr anchor="b"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3454400" y="8305800"/>
            <a:ext cx="17475200" cy="198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95149" y="13227049"/>
            <a:ext cx="419101" cy="508001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ody Level One…"/>
          <p:cNvSpPr txBox="1"/>
          <p:nvPr>
            <p:ph type="body" sz="quarter" idx="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/>
            </a:lvl1pPr>
            <a:lvl2pPr marL="10444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2pPr>
            <a:lvl3pPr marL="17175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3pPr>
            <a:lvl4pPr marL="23906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4pPr>
            <a:lvl5pPr marL="30637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“Type a quote here.”"/>
          <p:cNvSpPr txBox="1"/>
          <p:nvPr>
            <p:ph type="body" sz="quarter" idx="21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3400"/>
              </a:spcBef>
              <a:buSzTx/>
              <a:buNone/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Image"/>
          <p:cNvSpPr/>
          <p:nvPr>
            <p:ph type="pic" idx="21"/>
          </p:nvPr>
        </p:nvSpPr>
        <p:spPr>
          <a:xfrm>
            <a:off x="3310" y="5000"/>
            <a:ext cx="24422103" cy="172012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21"/>
          </p:nvPr>
        </p:nvSpPr>
        <p:spPr>
          <a:xfrm>
            <a:off x="2438400" y="-482600"/>
            <a:ext cx="19507200" cy="137395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3454400" y="10287000"/>
            <a:ext cx="17475200" cy="1638300"/>
          </a:xfrm>
          <a:prstGeom prst="rect">
            <a:avLst/>
          </a:prstGeom>
        </p:spPr>
        <p:txBody>
          <a:bodyPr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3454400" y="11912600"/>
            <a:ext cx="174752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2387600" y="5308600"/>
            <a:ext cx="19621500" cy="3111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/>
          <p:nvPr>
            <p:ph type="pic" idx="21"/>
          </p:nvPr>
        </p:nvSpPr>
        <p:spPr>
          <a:xfrm>
            <a:off x="11099182" y="1524000"/>
            <a:ext cx="15562609" cy="1096125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447800" y="3708400"/>
            <a:ext cx="11341100" cy="3429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447800" y="7150100"/>
            <a:ext cx="11341100" cy="4813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2387600" y="4330700"/>
            <a:ext cx="196215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Image"/>
          <p:cNvSpPr/>
          <p:nvPr>
            <p:ph type="pic" sz="half" idx="21"/>
          </p:nvPr>
        </p:nvSpPr>
        <p:spPr>
          <a:xfrm>
            <a:off x="12331700" y="4673600"/>
            <a:ext cx="10742483" cy="7566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Image"/>
          <p:cNvSpPr/>
          <p:nvPr>
            <p:ph type="pic" sz="half" idx="21"/>
          </p:nvPr>
        </p:nvSpPr>
        <p:spPr>
          <a:xfrm>
            <a:off x="12494231" y="6705600"/>
            <a:ext cx="10404087" cy="692476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22"/>
          </p:nvPr>
        </p:nvSpPr>
        <p:spPr>
          <a:xfrm>
            <a:off x="11289407" y="1189546"/>
            <a:ext cx="11582401" cy="81578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Image"/>
          <p:cNvSpPr/>
          <p:nvPr>
            <p:ph type="pic" idx="23"/>
          </p:nvPr>
        </p:nvSpPr>
        <p:spPr>
          <a:xfrm>
            <a:off x="1651000" y="-1193800"/>
            <a:ext cx="10502900" cy="1611052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387600" y="1295400"/>
            <a:ext cx="19621500" cy="1112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5149" y="13233399"/>
            <a:ext cx="419101" cy="508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 i="0" sz="2400">
                <a:solidFill>
                  <a:srgbClr val="F3F1DF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80000"/>
                    </a:srgbClr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titleStyle>
    <p:bodyStyle>
      <a:lvl1pPr marL="6731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13462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20193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26924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33655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40386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47117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53848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60579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ST API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700">
                <a:solidFill>
                  <a:srgbClr val="C79A47"/>
                </a:solidFill>
              </a:defRPr>
            </a:lvl1pPr>
          </a:lstStyle>
          <a:p>
            <a:pPr/>
            <a:r>
              <a:t>REST API</a:t>
            </a:r>
          </a:p>
        </p:txBody>
      </p:sp>
      <p:sp>
        <p:nvSpPr>
          <p:cNvPr id="121" name="Amir Jamal…"/>
          <p:cNvSpPr txBox="1"/>
          <p:nvPr>
            <p:ph type="subTitle" sz="quarter" idx="1"/>
          </p:nvPr>
        </p:nvSpPr>
        <p:spPr>
          <a:xfrm>
            <a:off x="3454400" y="8884673"/>
            <a:ext cx="17475200" cy="2743033"/>
          </a:xfrm>
          <a:prstGeom prst="rect">
            <a:avLst/>
          </a:prstGeom>
        </p:spPr>
        <p:txBody>
          <a:bodyPr/>
          <a:lstStyle/>
          <a:p>
            <a:pPr>
              <a:defRPr i="0" sz="7600">
                <a:solidFill>
                  <a:srgbClr val="C79A47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Amir Jamal</a:t>
            </a:r>
          </a:p>
          <a:p>
            <a:pPr>
              <a:defRPr i="0" sz="7600">
                <a:solidFill>
                  <a:srgbClr val="C79A47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Atar Saadi</a:t>
            </a:r>
          </a:p>
        </p:txBody>
      </p:sp>
      <p:pic>
        <p:nvPicPr>
          <p:cNvPr id="122" name="API-flat-illustration.png" descr="API-flat-illustra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7531" y="349261"/>
            <a:ext cx="5706592" cy="49257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9" presetID="15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0" grpId="1"/>
      <p:bldP build="whole" bldLvl="1" animBg="1" rev="0" advAuto="0" spid="121" grpId="2"/>
      <p:bldP build="whole" bldLvl="1" animBg="1" rev="0" advAuto="0" spid="122" grpId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Data Format"/>
          <p:cNvSpPr txBox="1"/>
          <p:nvPr>
            <p:ph type="title"/>
          </p:nvPr>
        </p:nvSpPr>
        <p:spPr>
          <a:xfrm>
            <a:off x="5077252" y="366482"/>
            <a:ext cx="14229496" cy="315361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Data Format</a:t>
            </a:r>
          </a:p>
        </p:txBody>
      </p:sp>
      <p:grpSp>
        <p:nvGrpSpPr>
          <p:cNvPr id="239" name="Group"/>
          <p:cNvGrpSpPr/>
          <p:nvPr/>
        </p:nvGrpSpPr>
        <p:grpSpPr>
          <a:xfrm>
            <a:off x="1678759" y="3884486"/>
            <a:ext cx="20683978" cy="8054635"/>
            <a:chOff x="0" y="0"/>
            <a:chExt cx="20683975" cy="8054634"/>
          </a:xfrm>
        </p:grpSpPr>
        <p:grpSp>
          <p:nvGrpSpPr>
            <p:cNvPr id="181" name="מלבן 4"/>
            <p:cNvGrpSpPr/>
            <p:nvPr/>
          </p:nvGrpSpPr>
          <p:grpSpPr>
            <a:xfrm>
              <a:off x="-1" y="3"/>
              <a:ext cx="4731120" cy="957956"/>
              <a:chOff x="0" y="0"/>
              <a:chExt cx="4731118" cy="957954"/>
            </a:xfrm>
          </p:grpSpPr>
          <p:sp>
            <p:nvSpPr>
              <p:cNvPr id="179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i="0" sz="4400">
                    <a:solidFill>
                      <a:srgbClr val="F3F1DF"/>
                    </a:solidFill>
                    <a:effectLst/>
                  </a:defRPr>
                </a:pPr>
              </a:p>
            </p:txBody>
          </p:sp>
          <p:sp>
            <p:nvSpPr>
              <p:cNvPr id="180" name="HTML"/>
              <p:cNvSpPr txBox="1"/>
              <p:nvPr/>
            </p:nvSpPr>
            <p:spPr>
              <a:xfrm>
                <a:off x="106873" y="147073"/>
                <a:ext cx="4517372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HTML</a:t>
                </a:r>
              </a:p>
            </p:txBody>
          </p:sp>
        </p:grpSp>
        <p:grpSp>
          <p:nvGrpSpPr>
            <p:cNvPr id="184" name="מלבן 20"/>
            <p:cNvGrpSpPr/>
            <p:nvPr/>
          </p:nvGrpSpPr>
          <p:grpSpPr>
            <a:xfrm>
              <a:off x="5298068" y="1"/>
              <a:ext cx="4731120" cy="957956"/>
              <a:chOff x="0" y="0"/>
              <a:chExt cx="4731118" cy="957954"/>
            </a:xfrm>
          </p:grpSpPr>
          <p:sp>
            <p:nvSpPr>
              <p:cNvPr id="182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i="0" sz="4400">
                    <a:solidFill>
                      <a:srgbClr val="F3F1DF"/>
                    </a:solidFill>
                    <a:effectLst/>
                  </a:defRPr>
                </a:pPr>
              </a:p>
            </p:txBody>
          </p:sp>
          <p:sp>
            <p:nvSpPr>
              <p:cNvPr id="183" name="Plain Text"/>
              <p:cNvSpPr txBox="1"/>
              <p:nvPr/>
            </p:nvSpPr>
            <p:spPr>
              <a:xfrm>
                <a:off x="106873" y="147073"/>
                <a:ext cx="4517372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Plain Text</a:t>
                </a:r>
              </a:p>
            </p:txBody>
          </p:sp>
        </p:grpSp>
        <p:grpSp>
          <p:nvGrpSpPr>
            <p:cNvPr id="187" name="מלבן 21"/>
            <p:cNvGrpSpPr/>
            <p:nvPr/>
          </p:nvGrpSpPr>
          <p:grpSpPr>
            <a:xfrm>
              <a:off x="10596136" y="-1"/>
              <a:ext cx="4731120" cy="957956"/>
              <a:chOff x="0" y="0"/>
              <a:chExt cx="4731118" cy="95795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i="0" sz="4400">
                    <a:solidFill>
                      <a:srgbClr val="F3F1DF"/>
                    </a:solidFill>
                    <a:effectLst/>
                  </a:defRPr>
                </a:pPr>
              </a:p>
            </p:txBody>
          </p:sp>
          <p:sp>
            <p:nvSpPr>
              <p:cNvPr id="186" name="XML"/>
              <p:cNvSpPr txBox="1"/>
              <p:nvPr/>
            </p:nvSpPr>
            <p:spPr>
              <a:xfrm>
                <a:off x="106873" y="147073"/>
                <a:ext cx="4517373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XML</a:t>
                </a:r>
              </a:p>
            </p:txBody>
          </p:sp>
        </p:grpSp>
        <p:grpSp>
          <p:nvGrpSpPr>
            <p:cNvPr id="190" name="מלבן 22"/>
            <p:cNvGrpSpPr/>
            <p:nvPr/>
          </p:nvGrpSpPr>
          <p:grpSpPr>
            <a:xfrm>
              <a:off x="15894205" y="-1"/>
              <a:ext cx="4731120" cy="957956"/>
              <a:chOff x="0" y="0"/>
              <a:chExt cx="4731118" cy="957954"/>
            </a:xfrm>
          </p:grpSpPr>
          <p:sp>
            <p:nvSpPr>
              <p:cNvPr id="188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i="0" sz="4400">
                    <a:solidFill>
                      <a:srgbClr val="F3F1DF"/>
                    </a:solidFill>
                    <a:effectLst/>
                  </a:defRPr>
                </a:pPr>
              </a:p>
            </p:txBody>
          </p:sp>
          <p:sp>
            <p:nvSpPr>
              <p:cNvPr id="189" name="JSON"/>
              <p:cNvSpPr txBox="1"/>
              <p:nvPr/>
            </p:nvSpPr>
            <p:spPr>
              <a:xfrm>
                <a:off x="106873" y="147073"/>
                <a:ext cx="4517373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JSON</a:t>
                </a:r>
              </a:p>
            </p:txBody>
          </p:sp>
        </p:grpSp>
        <p:grpSp>
          <p:nvGrpSpPr>
            <p:cNvPr id="193" name="מלבן 23"/>
            <p:cNvGrpSpPr/>
            <p:nvPr/>
          </p:nvGrpSpPr>
          <p:grpSpPr>
            <a:xfrm>
              <a:off x="-1" y="1539073"/>
              <a:ext cx="4731120" cy="957956"/>
              <a:chOff x="0" y="0"/>
              <a:chExt cx="4731118" cy="957954"/>
            </a:xfrm>
          </p:grpSpPr>
          <p:sp>
            <p:nvSpPr>
              <p:cNvPr id="191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DA517E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192" name="&lt;p&gt;text&lt;p&gt;"/>
              <p:cNvSpPr txBox="1"/>
              <p:nvPr/>
            </p:nvSpPr>
            <p:spPr>
              <a:xfrm>
                <a:off x="106873" y="147073"/>
                <a:ext cx="4517372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&lt;p&gt;text&lt;p&gt;</a:t>
                </a:r>
              </a:p>
            </p:txBody>
          </p:sp>
        </p:grpSp>
        <p:grpSp>
          <p:nvGrpSpPr>
            <p:cNvPr id="196" name="מלבן 24"/>
            <p:cNvGrpSpPr/>
            <p:nvPr/>
          </p:nvGrpSpPr>
          <p:grpSpPr>
            <a:xfrm>
              <a:off x="5298068" y="1539071"/>
              <a:ext cx="4731120" cy="957956"/>
              <a:chOff x="0" y="0"/>
              <a:chExt cx="4731118" cy="95795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DA517E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195" name="text"/>
              <p:cNvSpPr txBox="1"/>
              <p:nvPr/>
            </p:nvSpPr>
            <p:spPr>
              <a:xfrm>
                <a:off x="106873" y="147073"/>
                <a:ext cx="4517372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text</a:t>
                </a:r>
              </a:p>
            </p:txBody>
          </p:sp>
        </p:grpSp>
        <p:grpSp>
          <p:nvGrpSpPr>
            <p:cNvPr id="199" name="מלבן 25"/>
            <p:cNvGrpSpPr/>
            <p:nvPr/>
          </p:nvGrpSpPr>
          <p:grpSpPr>
            <a:xfrm>
              <a:off x="10626426" y="1397067"/>
              <a:ext cx="4708281" cy="1241960"/>
              <a:chOff x="0" y="0"/>
              <a:chExt cx="4708279" cy="1241958"/>
            </a:xfrm>
          </p:grpSpPr>
          <p:sp>
            <p:nvSpPr>
              <p:cNvPr id="197" name="Rectangle"/>
              <p:cNvSpPr/>
              <p:nvPr/>
            </p:nvSpPr>
            <p:spPr>
              <a:xfrm>
                <a:off x="7451" y="145822"/>
                <a:ext cx="4693378" cy="950314"/>
              </a:xfrm>
              <a:prstGeom prst="rect">
                <a:avLst/>
              </a:prstGeom>
              <a:solidFill>
                <a:srgbClr val="DA517E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198" name="&lt;name&gt;text&lt;name&gt;"/>
              <p:cNvSpPr txBox="1"/>
              <p:nvPr/>
            </p:nvSpPr>
            <p:spPr>
              <a:xfrm>
                <a:off x="0" y="0"/>
                <a:ext cx="4708280" cy="12419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no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&lt;name&gt;text&lt;/nam&gt;</a:t>
                </a:r>
              </a:p>
            </p:txBody>
          </p:sp>
        </p:grpSp>
        <p:grpSp>
          <p:nvGrpSpPr>
            <p:cNvPr id="202" name="מלבן 26"/>
            <p:cNvGrpSpPr/>
            <p:nvPr/>
          </p:nvGrpSpPr>
          <p:grpSpPr>
            <a:xfrm>
              <a:off x="15894205" y="1539069"/>
              <a:ext cx="4731120" cy="957956"/>
              <a:chOff x="0" y="0"/>
              <a:chExt cx="4731118" cy="957954"/>
            </a:xfrm>
          </p:grpSpPr>
          <p:sp>
            <p:nvSpPr>
              <p:cNvPr id="200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DA517E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01" name="{“content”:”text”}"/>
              <p:cNvSpPr txBox="1"/>
              <p:nvPr/>
            </p:nvSpPr>
            <p:spPr>
              <a:xfrm>
                <a:off x="106873" y="147073"/>
                <a:ext cx="4517373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{“content”:”text”}</a:t>
                </a:r>
              </a:p>
            </p:txBody>
          </p:sp>
        </p:grpSp>
        <p:grpSp>
          <p:nvGrpSpPr>
            <p:cNvPr id="205" name="מלבן 27"/>
            <p:cNvGrpSpPr/>
            <p:nvPr/>
          </p:nvGrpSpPr>
          <p:grpSpPr>
            <a:xfrm>
              <a:off x="-1" y="3078139"/>
              <a:ext cx="4731120" cy="957956"/>
              <a:chOff x="0" y="0"/>
              <a:chExt cx="4731118" cy="957954"/>
            </a:xfrm>
          </p:grpSpPr>
          <p:sp>
            <p:nvSpPr>
              <p:cNvPr id="203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8FAADC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04" name="Data &amp; Structure"/>
              <p:cNvSpPr txBox="1"/>
              <p:nvPr/>
            </p:nvSpPr>
            <p:spPr>
              <a:xfrm>
                <a:off x="106873" y="147073"/>
                <a:ext cx="4517372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Data &amp; Structure</a:t>
                </a:r>
              </a:p>
            </p:txBody>
          </p:sp>
        </p:grpSp>
        <p:grpSp>
          <p:nvGrpSpPr>
            <p:cNvPr id="208" name="מלבן 28"/>
            <p:cNvGrpSpPr/>
            <p:nvPr/>
          </p:nvGrpSpPr>
          <p:grpSpPr>
            <a:xfrm>
              <a:off x="5298068" y="3078137"/>
              <a:ext cx="4731120" cy="957956"/>
              <a:chOff x="0" y="0"/>
              <a:chExt cx="4731118" cy="957954"/>
            </a:xfrm>
          </p:grpSpPr>
          <p:sp>
            <p:nvSpPr>
              <p:cNvPr id="206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8FAADC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07" name="Data"/>
              <p:cNvSpPr txBox="1"/>
              <p:nvPr/>
            </p:nvSpPr>
            <p:spPr>
              <a:xfrm>
                <a:off x="106873" y="147073"/>
                <a:ext cx="4517372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Data</a:t>
                </a:r>
              </a:p>
            </p:txBody>
          </p:sp>
        </p:grpSp>
        <p:grpSp>
          <p:nvGrpSpPr>
            <p:cNvPr id="211" name="מלבן 29"/>
            <p:cNvGrpSpPr/>
            <p:nvPr/>
          </p:nvGrpSpPr>
          <p:grpSpPr>
            <a:xfrm>
              <a:off x="10596136" y="3078135"/>
              <a:ext cx="4731120" cy="957956"/>
              <a:chOff x="0" y="0"/>
              <a:chExt cx="4731118" cy="957954"/>
            </a:xfrm>
          </p:grpSpPr>
          <p:sp>
            <p:nvSpPr>
              <p:cNvPr id="209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8FAADC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10" name="Data"/>
              <p:cNvSpPr txBox="1"/>
              <p:nvPr/>
            </p:nvSpPr>
            <p:spPr>
              <a:xfrm>
                <a:off x="106873" y="147073"/>
                <a:ext cx="4517373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Data</a:t>
                </a:r>
              </a:p>
            </p:txBody>
          </p:sp>
        </p:grpSp>
        <p:grpSp>
          <p:nvGrpSpPr>
            <p:cNvPr id="214" name="מלבן 30"/>
            <p:cNvGrpSpPr/>
            <p:nvPr/>
          </p:nvGrpSpPr>
          <p:grpSpPr>
            <a:xfrm>
              <a:off x="15894205" y="3078135"/>
              <a:ext cx="4731120" cy="957956"/>
              <a:chOff x="0" y="0"/>
              <a:chExt cx="4731118" cy="957954"/>
            </a:xfrm>
          </p:grpSpPr>
          <p:sp>
            <p:nvSpPr>
              <p:cNvPr id="212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8FAADC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13" name="Data"/>
              <p:cNvSpPr txBox="1"/>
              <p:nvPr/>
            </p:nvSpPr>
            <p:spPr>
              <a:xfrm>
                <a:off x="106873" y="147073"/>
                <a:ext cx="4517373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Data</a:t>
                </a:r>
              </a:p>
            </p:txBody>
          </p:sp>
        </p:grpSp>
        <p:grpSp>
          <p:nvGrpSpPr>
            <p:cNvPr id="217" name="מלבן 31"/>
            <p:cNvGrpSpPr/>
            <p:nvPr/>
          </p:nvGrpSpPr>
          <p:grpSpPr>
            <a:xfrm>
              <a:off x="-1" y="4617201"/>
              <a:ext cx="4731120" cy="957957"/>
              <a:chOff x="0" y="0"/>
              <a:chExt cx="4731118" cy="957956"/>
            </a:xfrm>
          </p:grpSpPr>
          <p:sp>
            <p:nvSpPr>
              <p:cNvPr id="215" name="Rectangle"/>
              <p:cNvSpPr/>
              <p:nvPr/>
            </p:nvSpPr>
            <p:spPr>
              <a:xfrm>
                <a:off x="0" y="-1"/>
                <a:ext cx="4731120" cy="957957"/>
              </a:xfrm>
              <a:prstGeom prst="rect">
                <a:avLst/>
              </a:prstGeom>
              <a:solidFill>
                <a:srgbClr val="7FA66A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16" name="Contains UI"/>
              <p:cNvSpPr txBox="1"/>
              <p:nvPr/>
            </p:nvSpPr>
            <p:spPr>
              <a:xfrm>
                <a:off x="106873" y="147074"/>
                <a:ext cx="4517372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Contains UI</a:t>
                </a:r>
              </a:p>
            </p:txBody>
          </p:sp>
        </p:grpSp>
        <p:grpSp>
          <p:nvGrpSpPr>
            <p:cNvPr id="220" name="מלבן 32"/>
            <p:cNvGrpSpPr/>
            <p:nvPr/>
          </p:nvGrpSpPr>
          <p:grpSpPr>
            <a:xfrm>
              <a:off x="5298068" y="4617199"/>
              <a:ext cx="4731120" cy="957956"/>
              <a:chOff x="0" y="0"/>
              <a:chExt cx="4731118" cy="957954"/>
            </a:xfrm>
          </p:grpSpPr>
          <p:sp>
            <p:nvSpPr>
              <p:cNvPr id="218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7FA66A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19" name="No UI Assumptions"/>
              <p:cNvSpPr txBox="1"/>
              <p:nvPr/>
            </p:nvSpPr>
            <p:spPr>
              <a:xfrm>
                <a:off x="106873" y="147073"/>
                <a:ext cx="4517372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No UI Assumptions</a:t>
                </a:r>
              </a:p>
            </p:txBody>
          </p:sp>
        </p:grpSp>
        <p:grpSp>
          <p:nvGrpSpPr>
            <p:cNvPr id="223" name="מלבן 33"/>
            <p:cNvGrpSpPr/>
            <p:nvPr/>
          </p:nvGrpSpPr>
          <p:grpSpPr>
            <a:xfrm>
              <a:off x="10596136" y="4617197"/>
              <a:ext cx="4731120" cy="957956"/>
              <a:chOff x="0" y="0"/>
              <a:chExt cx="4731118" cy="957954"/>
            </a:xfrm>
          </p:grpSpPr>
          <p:sp>
            <p:nvSpPr>
              <p:cNvPr id="221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7FA66A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22" name="No UI Assumptions"/>
              <p:cNvSpPr txBox="1"/>
              <p:nvPr/>
            </p:nvSpPr>
            <p:spPr>
              <a:xfrm>
                <a:off x="106873" y="147073"/>
                <a:ext cx="4517373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No UI Assumptions</a:t>
                </a:r>
              </a:p>
            </p:txBody>
          </p:sp>
        </p:grpSp>
        <p:grpSp>
          <p:nvGrpSpPr>
            <p:cNvPr id="226" name="מלבן 34"/>
            <p:cNvGrpSpPr/>
            <p:nvPr/>
          </p:nvGrpSpPr>
          <p:grpSpPr>
            <a:xfrm>
              <a:off x="15894205" y="4617197"/>
              <a:ext cx="4731120" cy="957956"/>
              <a:chOff x="0" y="0"/>
              <a:chExt cx="4731118" cy="957954"/>
            </a:xfrm>
          </p:grpSpPr>
          <p:sp>
            <p:nvSpPr>
              <p:cNvPr id="224" name="Rectangle"/>
              <p:cNvSpPr/>
              <p:nvPr/>
            </p:nvSpPr>
            <p:spPr>
              <a:xfrm>
                <a:off x="0" y="-1"/>
                <a:ext cx="4731120" cy="957956"/>
              </a:xfrm>
              <a:prstGeom prst="rect">
                <a:avLst/>
              </a:prstGeom>
              <a:solidFill>
                <a:srgbClr val="7FA66A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25" name="No UI Assumptions"/>
              <p:cNvSpPr txBox="1"/>
              <p:nvPr/>
            </p:nvSpPr>
            <p:spPr>
              <a:xfrm>
                <a:off x="106873" y="147073"/>
                <a:ext cx="4517373" cy="6638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4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No UI Assumptions</a:t>
                </a:r>
              </a:p>
            </p:txBody>
          </p:sp>
        </p:grpSp>
        <p:grpSp>
          <p:nvGrpSpPr>
            <p:cNvPr id="229" name="מלבן 35"/>
            <p:cNvGrpSpPr/>
            <p:nvPr/>
          </p:nvGrpSpPr>
          <p:grpSpPr>
            <a:xfrm>
              <a:off x="58649" y="6156259"/>
              <a:ext cx="4731120" cy="1898376"/>
              <a:chOff x="0" y="0"/>
              <a:chExt cx="4731118" cy="1898375"/>
            </a:xfrm>
          </p:grpSpPr>
          <p:sp>
            <p:nvSpPr>
              <p:cNvPr id="227" name="Rectangle"/>
              <p:cNvSpPr/>
              <p:nvPr/>
            </p:nvSpPr>
            <p:spPr>
              <a:xfrm>
                <a:off x="0" y="-1"/>
                <a:ext cx="4731120" cy="1898376"/>
              </a:xfrm>
              <a:prstGeom prst="rect">
                <a:avLst/>
              </a:prstGeom>
              <a:solidFill>
                <a:srgbClr val="F3A90C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28" name="Not difficult to parse"/>
              <p:cNvSpPr txBox="1"/>
              <p:nvPr/>
            </p:nvSpPr>
            <p:spPr>
              <a:xfrm>
                <a:off x="106873" y="679468"/>
                <a:ext cx="4517373" cy="53943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3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Not difficult to parse</a:t>
                </a:r>
              </a:p>
            </p:txBody>
          </p:sp>
        </p:grpSp>
        <p:grpSp>
          <p:nvGrpSpPr>
            <p:cNvPr id="232" name="מלבן 36"/>
            <p:cNvGrpSpPr/>
            <p:nvPr/>
          </p:nvGrpSpPr>
          <p:grpSpPr>
            <a:xfrm>
              <a:off x="5356718" y="6156257"/>
              <a:ext cx="4731120" cy="1898377"/>
              <a:chOff x="0" y="0"/>
              <a:chExt cx="4731118" cy="1898375"/>
            </a:xfrm>
          </p:grpSpPr>
          <p:sp>
            <p:nvSpPr>
              <p:cNvPr id="230" name="Rectangle"/>
              <p:cNvSpPr/>
              <p:nvPr/>
            </p:nvSpPr>
            <p:spPr>
              <a:xfrm>
                <a:off x="0" y="-1"/>
                <a:ext cx="4731120" cy="1898377"/>
              </a:xfrm>
              <a:prstGeom prst="rect">
                <a:avLst/>
              </a:prstGeom>
              <a:solidFill>
                <a:srgbClr val="F3A90C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31" name="Not difficult to parse , no structure"/>
              <p:cNvSpPr txBox="1"/>
              <p:nvPr/>
            </p:nvSpPr>
            <p:spPr>
              <a:xfrm>
                <a:off x="106873" y="406419"/>
                <a:ext cx="4517373" cy="10855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3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Not difficult to parse , no structure</a:t>
                </a:r>
              </a:p>
            </p:txBody>
          </p:sp>
        </p:grpSp>
        <p:grpSp>
          <p:nvGrpSpPr>
            <p:cNvPr id="235" name="מלבן 37"/>
            <p:cNvGrpSpPr/>
            <p:nvPr/>
          </p:nvGrpSpPr>
          <p:grpSpPr>
            <a:xfrm>
              <a:off x="10654787" y="6156255"/>
              <a:ext cx="4731120" cy="1898376"/>
              <a:chOff x="0" y="0"/>
              <a:chExt cx="4731118" cy="1898375"/>
            </a:xfrm>
          </p:grpSpPr>
          <p:sp>
            <p:nvSpPr>
              <p:cNvPr id="233" name="Rectangle"/>
              <p:cNvSpPr/>
              <p:nvPr/>
            </p:nvSpPr>
            <p:spPr>
              <a:xfrm>
                <a:off x="0" y="-1"/>
                <a:ext cx="4731120" cy="1898376"/>
              </a:xfrm>
              <a:prstGeom prst="rect">
                <a:avLst/>
              </a:prstGeom>
              <a:solidFill>
                <a:srgbClr val="F3A90C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34" name="Machine-readable , XML parser needed"/>
              <p:cNvSpPr txBox="1"/>
              <p:nvPr/>
            </p:nvSpPr>
            <p:spPr>
              <a:xfrm>
                <a:off x="106873" y="406419"/>
                <a:ext cx="4517373" cy="10855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3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Machine-readable , XML parser needed</a:t>
                </a:r>
              </a:p>
            </p:txBody>
          </p:sp>
        </p:grpSp>
        <p:grpSp>
          <p:nvGrpSpPr>
            <p:cNvPr id="238" name="מלבן 38"/>
            <p:cNvGrpSpPr/>
            <p:nvPr/>
          </p:nvGrpSpPr>
          <p:grpSpPr>
            <a:xfrm>
              <a:off x="15952855" y="6156255"/>
              <a:ext cx="4731120" cy="1898376"/>
              <a:chOff x="0" y="0"/>
              <a:chExt cx="4731118" cy="1898375"/>
            </a:xfrm>
          </p:grpSpPr>
          <p:sp>
            <p:nvSpPr>
              <p:cNvPr id="236" name="Rectangle"/>
              <p:cNvSpPr/>
              <p:nvPr/>
            </p:nvSpPr>
            <p:spPr>
              <a:xfrm>
                <a:off x="0" y="-1"/>
                <a:ext cx="4731120" cy="1898376"/>
              </a:xfrm>
              <a:prstGeom prst="rect">
                <a:avLst/>
              </a:prstGeom>
              <a:solidFill>
                <a:srgbClr val="F3A90C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914400">
                  <a:defRPr i="0" sz="1800">
                    <a:solidFill>
                      <a:srgbClr val="FFFFFF"/>
                    </a:solidFill>
                    <a:effectLst/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237" name="Machine-readable and concise , can be easily converted to JS"/>
              <p:cNvSpPr txBox="1"/>
              <p:nvPr/>
            </p:nvSpPr>
            <p:spPr>
              <a:xfrm>
                <a:off x="106873" y="133368"/>
                <a:ext cx="4517372" cy="163163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defTabSz="914400">
                  <a:defRPr i="0" sz="35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>
                  <a:defRPr>
                    <a:effectLst/>
                  </a:defRPr>
                </a:pPr>
                <a:r>
                  <a:t>Machine-readable and concise , can be easily converted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9" grpId="2"/>
      <p:bldP build="whole" bldLvl="1" animBg="1" rev="0" advAuto="0" spid="17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urpose Of Rest API"/>
          <p:cNvSpPr txBox="1"/>
          <p:nvPr>
            <p:ph type="title"/>
          </p:nvPr>
        </p:nvSpPr>
        <p:spPr>
          <a:xfrm>
            <a:off x="6031386" y="620107"/>
            <a:ext cx="12321228" cy="315361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Purpose Of Rest API</a:t>
            </a:r>
          </a:p>
        </p:txBody>
      </p:sp>
      <p:sp>
        <p:nvSpPr>
          <p:cNvPr id="242" name="Rest api can ease the communications , means calls will be messaged based and reliate on the http standards to describe these messages GET/POST/PUT/DELETE…"/>
          <p:cNvSpPr txBox="1"/>
          <p:nvPr/>
        </p:nvSpPr>
        <p:spPr>
          <a:xfrm>
            <a:off x="2745964" y="3576597"/>
            <a:ext cx="18892072" cy="8105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277177" indent="-277177" algn="l" defTabSz="886968">
              <a:buSzPct val="100000"/>
              <a:buFont typeface="Arial"/>
              <a:buChar char="•"/>
              <a:defRPr i="0" sz="4462">
                <a:solidFill>
                  <a:srgbClr val="000000"/>
                </a:solidFill>
                <a:effectLst/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Rest api can ease the communications , means calls will be messaged based and reliate on the http standards to describe these messages GET/POST/PUT/DELETE .</a:t>
            </a:r>
          </a:p>
          <a:p>
            <a:pPr algn="l" defTabSz="886968">
              <a:defRPr i="0" sz="4462">
                <a:solidFill>
                  <a:srgbClr val="000000"/>
                </a:solidFill>
                <a:effectLst/>
                <a:latin typeface="Baghdad Regular"/>
                <a:ea typeface="Baghdad Regular"/>
                <a:cs typeface="Baghdad Regular"/>
                <a:sym typeface="Baghdad Regular"/>
              </a:defRPr>
            </a:pPr>
          </a:p>
          <a:p>
            <a:pPr marL="277177" indent="-277177" algn="l" defTabSz="886968">
              <a:buSzPct val="100000"/>
              <a:buFont typeface="Arial"/>
              <a:buChar char="•"/>
              <a:defRPr i="0" sz="4462">
                <a:solidFill>
                  <a:srgbClr val="000000"/>
                </a:solidFill>
                <a:effectLst/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Allows building an infrastructure for our server organization, using uniform interface that creates transparency.</a:t>
            </a:r>
          </a:p>
          <a:p>
            <a:pPr marL="277177" indent="-277177" algn="l" defTabSz="886968">
              <a:buSzPct val="100000"/>
              <a:buFont typeface="Arial"/>
              <a:buChar char="•"/>
              <a:defRPr i="0" sz="4462">
                <a:solidFill>
                  <a:srgbClr val="000000"/>
                </a:solidFill>
                <a:effectLst/>
                <a:latin typeface="Baghdad Regular"/>
                <a:ea typeface="Baghdad Regular"/>
                <a:cs typeface="Baghdad Regular"/>
                <a:sym typeface="Baghdad Regular"/>
              </a:defRPr>
            </a:pPr>
          </a:p>
          <a:p>
            <a:pPr marL="277177" indent="-277177" algn="l" defTabSz="886968">
              <a:buSzPct val="100000"/>
              <a:buFont typeface="Arial"/>
              <a:buChar char="•"/>
              <a:defRPr i="0" sz="4462">
                <a:solidFill>
                  <a:srgbClr val="000000"/>
                </a:solidFill>
                <a:effectLst/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Statelessness is about making sure that calls to the API aren't tied to a particular server, which increases the likelihood of building scalable server infrastructures.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1" grpId="1"/>
      <p:bldP build="whole" bldLvl="1" animBg="1" rev="0" advAuto="0" spid="242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rinciples of Designing RESTful APIs"/>
          <p:cNvSpPr txBox="1"/>
          <p:nvPr>
            <p:ph type="title"/>
          </p:nvPr>
        </p:nvSpPr>
        <p:spPr>
          <a:xfrm>
            <a:off x="4742593" y="793043"/>
            <a:ext cx="14898815" cy="3153617"/>
          </a:xfrm>
          <a:prstGeom prst="rect">
            <a:avLst/>
          </a:prstGeom>
        </p:spPr>
        <p:txBody>
          <a:bodyPr/>
          <a:lstStyle>
            <a:lvl1pPr>
              <a:defRPr sz="8700"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Principles of Designing RESTful APIs</a:t>
            </a:r>
          </a:p>
        </p:txBody>
      </p:sp>
      <p:sp>
        <p:nvSpPr>
          <p:cNvPr id="245" name="keep it simple…"/>
          <p:cNvSpPr txBox="1"/>
          <p:nvPr/>
        </p:nvSpPr>
        <p:spPr>
          <a:xfrm>
            <a:off x="1476514" y="4229911"/>
            <a:ext cx="17059099" cy="7653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518498" indent="-518498" algn="l" defTabSz="392360">
              <a:buSzPct val="100000"/>
              <a:buChar char="•"/>
              <a:defRPr i="0" sz="4462">
                <a:solidFill>
                  <a:srgbClr val="000000"/>
                </a:solidFill>
                <a:effectLst>
                  <a:outerShdw sx="100000" sy="100000" kx="0" ky="0" algn="b" rotWithShape="0" blurRad="0" dist="6036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keep it simple</a:t>
            </a:r>
          </a:p>
          <a:p>
            <a:pPr marL="518498" indent="-518498" algn="l" defTabSz="392360">
              <a:buSzPct val="100000"/>
              <a:buChar char="•"/>
              <a:defRPr i="0" sz="4462">
                <a:solidFill>
                  <a:srgbClr val="000000"/>
                </a:solidFill>
                <a:effectLst>
                  <a:outerShdw sx="100000" sy="100000" kx="0" ky="0" algn="b" rotWithShape="0" blurRad="0" dist="6036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Use nouns, not verbs</a:t>
            </a:r>
          </a:p>
          <a:p>
            <a:pPr marL="518498" indent="-518498" algn="l" defTabSz="392360">
              <a:buSzPct val="100000"/>
              <a:buChar char="•"/>
              <a:defRPr i="0" sz="4462">
                <a:solidFill>
                  <a:srgbClr val="000000"/>
                </a:solidFill>
                <a:effectLst>
                  <a:outerShdw sx="100000" sy="100000" kx="0" ky="0" algn="b" rotWithShape="0" blurRad="0" dist="6036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Use of the right HTTP methods</a:t>
            </a:r>
          </a:p>
          <a:p>
            <a:pPr marL="518498" indent="-518498" algn="l" defTabSz="392360">
              <a:buSzPct val="100000"/>
              <a:buChar char="•"/>
              <a:defRPr i="0" sz="4462">
                <a:solidFill>
                  <a:srgbClr val="000000"/>
                </a:solidFill>
                <a:effectLst>
                  <a:outerShdw sx="100000" sy="100000" kx="0" ky="0" algn="b" rotWithShape="0" blurRad="0" dist="6036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Use plurals</a:t>
            </a:r>
          </a:p>
          <a:p>
            <a:pPr marL="518498" indent="-518498" algn="l" defTabSz="392360">
              <a:buSzPct val="100000"/>
              <a:buChar char="•"/>
              <a:defRPr i="0" sz="4462">
                <a:solidFill>
                  <a:srgbClr val="000000"/>
                </a:solidFill>
                <a:effectLst>
                  <a:outerShdw sx="100000" sy="100000" kx="0" ky="0" algn="b" rotWithShape="0" blurRad="0" dist="6036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Use parameters</a:t>
            </a:r>
          </a:p>
          <a:p>
            <a:pPr marL="518498" indent="-518498" algn="l" defTabSz="392360">
              <a:buSzPct val="100000"/>
              <a:buChar char="•"/>
              <a:defRPr i="0" sz="4462">
                <a:solidFill>
                  <a:srgbClr val="000000"/>
                </a:solidFill>
                <a:effectLst>
                  <a:outerShdw sx="100000" sy="100000" kx="0" ky="0" algn="b" rotWithShape="0" blurRad="0" dist="6036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Use proper HTTP codes</a:t>
            </a:r>
          </a:p>
          <a:p>
            <a:pPr marL="518498" indent="-518498" algn="l" defTabSz="392360">
              <a:buSzPct val="100000"/>
              <a:buChar char="•"/>
              <a:defRPr i="0" sz="4462">
                <a:solidFill>
                  <a:srgbClr val="000000"/>
                </a:solidFill>
                <a:effectLst>
                  <a:outerShdw sx="100000" sy="100000" kx="0" ky="0" algn="b" rotWithShape="0" blurRad="0" dist="6036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Versioning</a:t>
            </a:r>
          </a:p>
          <a:p>
            <a:pPr marL="518498" indent="-518498" algn="l" defTabSz="392360">
              <a:buSzPct val="100000"/>
              <a:buChar char="•"/>
              <a:defRPr i="0" sz="4462">
                <a:solidFill>
                  <a:srgbClr val="000000"/>
                </a:solidFill>
                <a:effectLst>
                  <a:outerShdw sx="100000" sy="100000" kx="0" ky="0" algn="b" rotWithShape="0" blurRad="0" dist="6036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Use pagination</a:t>
            </a:r>
            <a:endParaRPr sz="3686"/>
          </a:p>
          <a:p>
            <a:pPr marL="518498" indent="-518498" algn="l" defTabSz="392360">
              <a:buSzPct val="100000"/>
              <a:buChar char="•"/>
              <a:defRPr i="0" sz="4462">
                <a:solidFill>
                  <a:srgbClr val="000000"/>
                </a:solidFill>
                <a:effectLst>
                  <a:outerShdw sx="100000" sy="100000" kx="0" ky="0" algn="b" rotWithShape="0" blurRad="0" dist="6036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Supported formats </a:t>
            </a:r>
            <a:endParaRPr sz="3007"/>
          </a:p>
          <a:p>
            <a:pPr algn="l" defTabSz="217306">
              <a:defRPr i="0" sz="485">
                <a:solidFill>
                  <a:srgbClr val="000000"/>
                </a:solidFill>
                <a:effectLst/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66190" indent="-66190" algn="l" defTabSz="217306">
              <a:buSzPct val="100000"/>
              <a:buChar char="•"/>
              <a:defRPr i="0" sz="485">
                <a:solidFill>
                  <a:srgbClr val="000000"/>
                </a:solidFill>
                <a:effectLst/>
                <a:latin typeface="+mn-lt"/>
                <a:ea typeface="+mn-ea"/>
                <a:cs typeface="+mn-cs"/>
                <a:sym typeface="Helvetica"/>
              </a:defRPr>
            </a:pPr>
          </a:p>
          <a:p>
            <a:pPr algn="l" defTabSz="217306">
              <a:defRPr i="0" sz="485">
                <a:solidFill>
                  <a:srgbClr val="000000"/>
                </a:solidFill>
                <a:effectLst/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66190" indent="-66190" algn="l" defTabSz="217306">
              <a:buSzPct val="100000"/>
              <a:buChar char="•"/>
              <a:defRPr i="0" sz="485">
                <a:solidFill>
                  <a:srgbClr val="000000"/>
                </a:solidFill>
                <a:effectLst/>
                <a:latin typeface="+mn-lt"/>
                <a:ea typeface="+mn-ea"/>
                <a:cs typeface="+mn-cs"/>
                <a:sym typeface="Helvetica"/>
              </a:defRPr>
            </a:pPr>
          </a:p>
          <a:p>
            <a:pPr algn="l" defTabSz="217306">
              <a:defRPr i="0" sz="485">
                <a:solidFill>
                  <a:srgbClr val="000000"/>
                </a:solidFill>
                <a:effectLst/>
                <a:latin typeface="+mn-lt"/>
                <a:ea typeface="+mn-ea"/>
                <a:cs typeface="+mn-cs"/>
                <a:sym typeface="Helvetica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prism dir="l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5" grpId="2"/>
      <p:bldP build="whole" bldLvl="1" animBg="1" rev="0" advAuto="0" spid="24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What is an API?"/>
          <p:cNvSpPr txBox="1"/>
          <p:nvPr>
            <p:ph type="title"/>
          </p:nvPr>
        </p:nvSpPr>
        <p:spPr>
          <a:xfrm>
            <a:off x="7504679" y="466386"/>
            <a:ext cx="9374642" cy="315361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What is an API?</a:t>
            </a:r>
          </a:p>
        </p:txBody>
      </p:sp>
      <p:sp>
        <p:nvSpPr>
          <p:cNvPr id="125" name="An API is a set of definitions and protocols for building and integrating application software. API stands for application programming interface.…"/>
          <p:cNvSpPr txBox="1"/>
          <p:nvPr/>
        </p:nvSpPr>
        <p:spPr>
          <a:xfrm>
            <a:off x="3215730" y="3974562"/>
            <a:ext cx="17952540" cy="7188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defTabSz="495300">
              <a:defRPr i="0">
                <a:solidFill>
                  <a:srgbClr val="000000"/>
                </a:solidFill>
                <a:effectLst>
                  <a:outerShdw sx="100000" sy="100000" kx="0" ky="0" algn="b" rotWithShape="0" blurRad="12700" dist="7620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An API is a set of definitions and protocols for building and integrating application software. API stands for application programming interface.</a:t>
            </a:r>
          </a:p>
          <a:p>
            <a:pPr defTabSz="495300">
              <a:defRPr i="0">
                <a:solidFill>
                  <a:srgbClr val="000000"/>
                </a:solidFill>
                <a:effectLst>
                  <a:outerShdw sx="100000" sy="100000" kx="0" ky="0" algn="b" rotWithShape="0" blurRad="12700" dist="7620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</a:p>
          <a:p>
            <a:pPr defTabSz="495300">
              <a:defRPr i="0">
                <a:solidFill>
                  <a:srgbClr val="000000"/>
                </a:solidFill>
                <a:effectLst>
                  <a:outerShdw sx="100000" sy="100000" kx="0" ky="0" algn="b" rotWithShape="0" blurRad="12700" dist="7620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APIs let your product or service communicate with other products and services without having to know how they’re implemented.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switch dir="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5" grpId="2"/>
      <p:bldP build="whole" bldLvl="1" animBg="1" rev="0" advAuto="0" spid="12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What is an API?"/>
          <p:cNvSpPr txBox="1"/>
          <p:nvPr>
            <p:ph type="title"/>
          </p:nvPr>
        </p:nvSpPr>
        <p:spPr>
          <a:xfrm>
            <a:off x="7504679" y="466386"/>
            <a:ext cx="9374642" cy="315361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What is an API?</a:t>
            </a:r>
          </a:p>
        </p:txBody>
      </p:sp>
      <p:sp>
        <p:nvSpPr>
          <p:cNvPr id="128" name="router.get(&quot;/expenses&quot;, function (request, response) {…"/>
          <p:cNvSpPr txBox="1"/>
          <p:nvPr/>
        </p:nvSpPr>
        <p:spPr>
          <a:xfrm>
            <a:off x="4702894" y="3816526"/>
            <a:ext cx="14987737" cy="4276726"/>
          </a:xfrm>
          <a:prstGeom prst="rect">
            <a:avLst/>
          </a:prstGeom>
          <a:ln>
            <a:solidFill>
              <a:srgbClr val="86837F"/>
            </a:solidFill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6100"/>
              </a:lnSpc>
              <a:defRPr i="0" sz="3600">
                <a:solidFill>
                  <a:srgbClr val="CE9178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9CDCFE"/>
                </a:solidFill>
              </a:rPr>
              <a:t>router</a:t>
            </a:r>
            <a:r>
              <a:rPr>
                <a:solidFill>
                  <a:srgbClr val="D4D4D4"/>
                </a:solidFill>
              </a:rPr>
              <a:t>.</a:t>
            </a:r>
            <a:r>
              <a:rPr>
                <a:solidFill>
                  <a:srgbClr val="DCDCAA"/>
                </a:solidFill>
              </a:rPr>
              <a:t>get</a:t>
            </a:r>
            <a:r>
              <a:rPr>
                <a:solidFill>
                  <a:srgbClr val="D4D4D4"/>
                </a:solidFill>
              </a:rPr>
              <a:t>(</a:t>
            </a:r>
            <a:r>
              <a:t>"/expenses"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569CD6"/>
                </a:solidFill>
              </a:rPr>
              <a:t>function</a:t>
            </a:r>
            <a:r>
              <a:rPr>
                <a:solidFill>
                  <a:srgbClr val="D4D4D4"/>
                </a:solidFill>
              </a:rPr>
              <a:t> (</a:t>
            </a:r>
            <a:r>
              <a:rPr>
                <a:solidFill>
                  <a:srgbClr val="9CDCFE"/>
                </a:solidFill>
              </a:rPr>
              <a:t>request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response</a:t>
            </a:r>
            <a:r>
              <a:rPr>
                <a:solidFill>
                  <a:srgbClr val="D4D4D4"/>
                </a:solidFill>
              </a:rPr>
              <a:t>) {</a:t>
            </a:r>
            <a:endParaRPr>
              <a:solidFill>
                <a:srgbClr val="D4D4D4"/>
              </a:solidFill>
            </a:endParaRPr>
          </a:p>
          <a:p>
            <a:pPr algn="l" defTabSz="457200">
              <a:lnSpc>
                <a:spcPts val="6100"/>
              </a:lnSpc>
              <a:defRPr i="0" sz="3600">
                <a:solidFill>
                  <a:srgbClr val="9CDCFE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D4D4D4"/>
                </a:solidFill>
              </a:rPr>
              <a:t>    </a:t>
            </a:r>
            <a:r>
              <a:t>Expense</a:t>
            </a:r>
            <a:r>
              <a:rPr>
                <a:solidFill>
                  <a:srgbClr val="D4D4D4"/>
                </a:solidFill>
              </a:rPr>
              <a:t>.</a:t>
            </a:r>
            <a:r>
              <a:rPr>
                <a:solidFill>
                  <a:srgbClr val="DCDCAA"/>
                </a:solidFill>
              </a:rPr>
              <a:t>find</a:t>
            </a:r>
            <a:r>
              <a:rPr>
                <a:solidFill>
                  <a:srgbClr val="D4D4D4"/>
                </a:solidFill>
              </a:rPr>
              <a:t>({})</a:t>
            </a:r>
            <a:endParaRPr>
              <a:solidFill>
                <a:srgbClr val="D4D4D4"/>
              </a:solidFill>
            </a:endParaRPr>
          </a:p>
          <a:p>
            <a:pPr algn="l" defTabSz="457200">
              <a:lnSpc>
                <a:spcPts val="6100"/>
              </a:lnSpc>
              <a:defRPr i="0" sz="3600">
                <a:solidFill>
                  <a:srgbClr val="D4D4D4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.</a:t>
            </a:r>
            <a:r>
              <a:rPr>
                <a:solidFill>
                  <a:srgbClr val="DCDCAA"/>
                </a:solidFill>
              </a:rPr>
              <a:t>sort</a:t>
            </a:r>
            <a:r>
              <a:t>({ </a:t>
            </a:r>
            <a:r>
              <a:rPr>
                <a:solidFill>
                  <a:srgbClr val="9CDCFE"/>
                </a:solidFill>
              </a:rPr>
              <a:t>date:</a:t>
            </a:r>
            <a:r>
              <a:t> -</a:t>
            </a:r>
            <a:r>
              <a:rPr>
                <a:solidFill>
                  <a:srgbClr val="B5CEA8"/>
                </a:solidFill>
              </a:rPr>
              <a:t>1</a:t>
            </a:r>
            <a:r>
              <a:t> })</a:t>
            </a:r>
          </a:p>
          <a:p>
            <a:pPr algn="l" defTabSz="457200">
              <a:lnSpc>
                <a:spcPts val="6100"/>
              </a:lnSpc>
              <a:defRPr i="0" sz="3600">
                <a:solidFill>
                  <a:srgbClr val="D4D4D4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.</a:t>
            </a:r>
            <a:r>
              <a:rPr>
                <a:solidFill>
                  <a:srgbClr val="DCDCAA"/>
                </a:solidFill>
              </a:rPr>
              <a:t>exec</a:t>
            </a:r>
            <a:r>
              <a:t>(</a:t>
            </a:r>
            <a:r>
              <a:rPr>
                <a:solidFill>
                  <a:srgbClr val="569CD6"/>
                </a:solidFill>
              </a:rPr>
              <a:t>function</a:t>
            </a:r>
            <a:r>
              <a:t> (</a:t>
            </a:r>
            <a:r>
              <a:rPr>
                <a:solidFill>
                  <a:srgbClr val="9CDCFE"/>
                </a:solidFill>
              </a:rPr>
              <a:t>err</a:t>
            </a:r>
            <a:r>
              <a:t>, </a:t>
            </a:r>
            <a:r>
              <a:rPr>
                <a:solidFill>
                  <a:srgbClr val="9CDCFE"/>
                </a:solidFill>
              </a:rPr>
              <a:t>expenses</a:t>
            </a:r>
            <a:r>
              <a:t>) {</a:t>
            </a:r>
          </a:p>
          <a:p>
            <a:pPr algn="l" defTabSz="457200">
              <a:lnSpc>
                <a:spcPts val="6100"/>
              </a:lnSpc>
              <a:defRPr i="0" sz="3600">
                <a:solidFill>
                  <a:srgbClr val="D4D4D4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   </a:t>
            </a:r>
            <a:r>
              <a:rPr>
                <a:solidFill>
                  <a:srgbClr val="4EC9B0"/>
                </a:solidFill>
              </a:rPr>
              <a:t>console</a:t>
            </a:r>
            <a:r>
              <a:t>.</a:t>
            </a:r>
            <a:r>
              <a:rPr>
                <a:solidFill>
                  <a:srgbClr val="DCDCAA"/>
                </a:solidFill>
              </a:rPr>
              <a:t>log</a:t>
            </a:r>
            <a:r>
              <a:t>(</a:t>
            </a:r>
            <a:r>
              <a:rPr>
                <a:solidFill>
                  <a:srgbClr val="9CDCFE"/>
                </a:solidFill>
              </a:rPr>
              <a:t>expenses</a:t>
            </a:r>
            <a:r>
              <a:t>)</a:t>
            </a:r>
          </a:p>
          <a:p>
            <a:pPr algn="l" defTabSz="457200">
              <a:lnSpc>
                <a:spcPts val="6100"/>
              </a:lnSpc>
              <a:defRPr i="0" sz="3600">
                <a:solidFill>
                  <a:srgbClr val="D4D4D4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   </a:t>
            </a:r>
            <a:r>
              <a:rPr>
                <a:solidFill>
                  <a:srgbClr val="9CDCFE"/>
                </a:solidFill>
              </a:rPr>
              <a:t>response</a:t>
            </a:r>
            <a:r>
              <a:t>.</a:t>
            </a:r>
            <a:r>
              <a:rPr>
                <a:solidFill>
                  <a:srgbClr val="DCDCAA"/>
                </a:solidFill>
              </a:rPr>
              <a:t>send</a:t>
            </a:r>
            <a:r>
              <a:t>(</a:t>
            </a:r>
            <a:r>
              <a:rPr>
                <a:solidFill>
                  <a:srgbClr val="9CDCFE"/>
                </a:solidFill>
              </a:rPr>
              <a:t>expenses</a:t>
            </a:r>
            <a:r>
              <a:t>)</a:t>
            </a:r>
          </a:p>
          <a:p>
            <a:pPr algn="l" defTabSz="457200">
              <a:lnSpc>
                <a:spcPts val="6100"/>
              </a:lnSpc>
              <a:defRPr i="0" sz="3600">
                <a:solidFill>
                  <a:srgbClr val="D4D4D4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})</a:t>
            </a:r>
          </a:p>
          <a:p>
            <a:pPr algn="l" defTabSz="457200">
              <a:lnSpc>
                <a:spcPts val="6100"/>
              </a:lnSpc>
              <a:defRPr i="0" sz="3600">
                <a:solidFill>
                  <a:srgbClr val="D4D4D4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})</a:t>
            </a:r>
          </a:p>
        </p:txBody>
      </p:sp>
      <p:sp>
        <p:nvSpPr>
          <p:cNvPr id="129" name="router.delete(“/expense&quot;, function (request, response) {…"/>
          <p:cNvSpPr txBox="1"/>
          <p:nvPr/>
        </p:nvSpPr>
        <p:spPr>
          <a:xfrm>
            <a:off x="4641726" y="9728155"/>
            <a:ext cx="15113249" cy="1638301"/>
          </a:xfrm>
          <a:prstGeom prst="rect">
            <a:avLst/>
          </a:prstGeom>
          <a:ln w="12700">
            <a:solidFill>
              <a:srgbClr val="86837F"/>
            </a:solidFill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6000"/>
              </a:lnSpc>
              <a:defRPr i="0" sz="3500">
                <a:solidFill>
                  <a:srgbClr val="CE9178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9CDCFE"/>
                </a:solidFill>
              </a:rPr>
              <a:t>router</a:t>
            </a:r>
            <a:r>
              <a:rPr>
                <a:solidFill>
                  <a:srgbClr val="D4D4D4"/>
                </a:solidFill>
              </a:rPr>
              <a:t>.</a:t>
            </a:r>
            <a:r>
              <a:rPr>
                <a:solidFill>
                  <a:srgbClr val="DCDCAA"/>
                </a:solidFill>
              </a:rPr>
              <a:t>delete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“/expense"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569CD6"/>
                </a:solidFill>
              </a:rPr>
              <a:t>function</a:t>
            </a:r>
            <a:r>
              <a:rPr>
                <a:solidFill>
                  <a:srgbClr val="D4D4D4"/>
                </a:solidFill>
              </a:rPr>
              <a:t> (</a:t>
            </a:r>
            <a:r>
              <a:rPr>
                <a:solidFill>
                  <a:srgbClr val="9CDCFE"/>
                </a:solidFill>
              </a:rPr>
              <a:t>request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response</a:t>
            </a:r>
            <a:r>
              <a:rPr>
                <a:solidFill>
                  <a:srgbClr val="D4D4D4"/>
                </a:solidFill>
              </a:rPr>
              <a:t>) {</a:t>
            </a:r>
            <a:endParaRPr>
              <a:solidFill>
                <a:srgbClr val="D4D4D4"/>
              </a:solidFill>
            </a:endParaRPr>
          </a:p>
          <a:p>
            <a:pPr algn="l" defTabSz="457200">
              <a:lnSpc>
                <a:spcPts val="6000"/>
              </a:lnSpc>
              <a:defRPr i="0" sz="3500">
                <a:solidFill>
                  <a:srgbClr val="6A9955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D4D4D4"/>
                </a:solidFill>
              </a:rPr>
              <a:t>    </a:t>
            </a:r>
            <a:r>
              <a:t>// This Route save an expense</a:t>
            </a:r>
            <a:endParaRPr>
              <a:solidFill>
                <a:srgbClr val="D4D4D4"/>
              </a:solidFill>
            </a:endParaRPr>
          </a:p>
          <a:p>
            <a:pPr algn="l" defTabSz="457200">
              <a:lnSpc>
                <a:spcPts val="6000"/>
              </a:lnSpc>
              <a:defRPr i="0" sz="3500">
                <a:solidFill>
                  <a:srgbClr val="9CDCFE"/>
                </a:solidFill>
                <a:effectLst/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D4D4D4"/>
                </a:solidFill>
              </a:rPr>
              <a:t>   </a:t>
            </a:r>
            <a:r>
              <a:t>})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14:prism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What is an API?"/>
          <p:cNvSpPr txBox="1"/>
          <p:nvPr>
            <p:ph type="title"/>
          </p:nvPr>
        </p:nvSpPr>
        <p:spPr>
          <a:xfrm>
            <a:off x="7504679" y="466386"/>
            <a:ext cx="9374642" cy="315361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Background</a:t>
            </a:r>
          </a:p>
        </p:txBody>
      </p:sp>
      <p:sp>
        <p:nvSpPr>
          <p:cNvPr id="132" name="An API is a set of definitions and protocols for building and integrating application software. API stands for application programming interface.…"/>
          <p:cNvSpPr txBox="1"/>
          <p:nvPr/>
        </p:nvSpPr>
        <p:spPr>
          <a:xfrm>
            <a:off x="3215730" y="3974562"/>
            <a:ext cx="17952540" cy="7188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95300">
              <a:defRPr i="0">
                <a:solidFill>
                  <a:srgbClr val="000000"/>
                </a:solidFill>
                <a:effectLst>
                  <a:outerShdw sx="100000" sy="100000" kx="0" ky="0" algn="b" rotWithShape="0" blurRad="12700" dist="7620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lvl1pPr>
          </a:lstStyle>
          <a:p>
            <a:pPr/>
            <a:r>
              <a:t>Creating a server has no binding restriction between the route name and the executed code and no restriction on the type of data we send.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14:prism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1" grpId="1"/>
      <p:bldP build="whole" bldLvl="1" animBg="1" rev="0" advAuto="0" spid="132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"/>
          <p:cNvGrpSpPr/>
          <p:nvPr/>
        </p:nvGrpSpPr>
        <p:grpSpPr>
          <a:xfrm>
            <a:off x="2565045" y="2786896"/>
            <a:ext cx="19253910" cy="8142207"/>
            <a:chOff x="0" y="0"/>
            <a:chExt cx="19253908" cy="8142206"/>
          </a:xfrm>
        </p:grpSpPr>
        <p:sp>
          <p:nvSpPr>
            <p:cNvPr id="134" name="Line"/>
            <p:cNvSpPr/>
            <p:nvPr/>
          </p:nvSpPr>
          <p:spPr>
            <a:xfrm flipH="1">
              <a:off x="10082350" y="3567173"/>
              <a:ext cx="4091254" cy="2005840"/>
            </a:xfrm>
            <a:prstGeom prst="line">
              <a:avLst/>
            </a:prstGeom>
            <a:noFill/>
            <a:ln w="114300" cap="flat">
              <a:solidFill>
                <a:srgbClr val="527B9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86837F"/>
                  </a:solidFill>
                </a:defRPr>
              </a:pPr>
            </a:p>
          </p:txBody>
        </p:sp>
        <p:sp>
          <p:nvSpPr>
            <p:cNvPr id="135" name="Line"/>
            <p:cNvSpPr/>
            <p:nvPr/>
          </p:nvSpPr>
          <p:spPr>
            <a:xfrm>
              <a:off x="5093003" y="3541773"/>
              <a:ext cx="4091254" cy="2005839"/>
            </a:xfrm>
            <a:prstGeom prst="line">
              <a:avLst/>
            </a:prstGeom>
            <a:noFill/>
            <a:ln w="114300" cap="flat">
              <a:solidFill>
                <a:srgbClr val="527B9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86837F"/>
                  </a:solidFill>
                </a:defRPr>
              </a:pPr>
            </a:p>
          </p:txBody>
        </p:sp>
        <p:sp>
          <p:nvSpPr>
            <p:cNvPr id="136" name="Line"/>
            <p:cNvSpPr/>
            <p:nvPr/>
          </p:nvSpPr>
          <p:spPr>
            <a:xfrm>
              <a:off x="9625220" y="1069263"/>
              <a:ext cx="1921" cy="4556505"/>
            </a:xfrm>
            <a:prstGeom prst="line">
              <a:avLst/>
            </a:prstGeom>
            <a:noFill/>
            <a:ln w="114300" cap="flat">
              <a:solidFill>
                <a:srgbClr val="527B9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86837F"/>
                  </a:solidFill>
                </a:defRPr>
              </a:pPr>
            </a:p>
          </p:txBody>
        </p:sp>
        <p:sp>
          <p:nvSpPr>
            <p:cNvPr id="137" name="Rounded Rectangle"/>
            <p:cNvSpPr/>
            <p:nvPr/>
          </p:nvSpPr>
          <p:spPr>
            <a:xfrm>
              <a:off x="81535" y="0"/>
              <a:ext cx="5421968" cy="3659069"/>
            </a:xfrm>
            <a:prstGeom prst="roundRect">
              <a:avLst>
                <a:gd name="adj" fmla="val 15894"/>
              </a:avLst>
            </a:prstGeom>
            <a:solidFill>
              <a:srgbClr val="8DC88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i="0" sz="4400">
                  <a:solidFill>
                    <a:srgbClr val="F3F1DF"/>
                  </a:solidFill>
                  <a:effectLst/>
                </a:defRPr>
              </a:pPr>
            </a:p>
          </p:txBody>
        </p:sp>
        <p:sp>
          <p:nvSpPr>
            <p:cNvPr id="138" name="Rounded Rectangle"/>
            <p:cNvSpPr/>
            <p:nvPr/>
          </p:nvSpPr>
          <p:spPr>
            <a:xfrm>
              <a:off x="6908475" y="0"/>
              <a:ext cx="5421969" cy="3659069"/>
            </a:xfrm>
            <a:prstGeom prst="roundRect">
              <a:avLst>
                <a:gd name="adj" fmla="val 15894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i="0" sz="4400">
                  <a:solidFill>
                    <a:srgbClr val="F3F1DF"/>
                  </a:solidFill>
                  <a:effectLst/>
                </a:defRPr>
              </a:pPr>
            </a:p>
          </p:txBody>
        </p:sp>
        <p:sp>
          <p:nvSpPr>
            <p:cNvPr id="139" name="Mobile Apps"/>
            <p:cNvSpPr txBox="1"/>
            <p:nvPr/>
          </p:nvSpPr>
          <p:spPr>
            <a:xfrm>
              <a:off x="0" y="1334233"/>
              <a:ext cx="5946565" cy="990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i="0" sz="5800">
                  <a:solidFill>
                    <a:srgbClr val="8F211F"/>
                  </a:solidFill>
                </a:defRPr>
              </a:lvl1pPr>
            </a:lstStyle>
            <a:p>
              <a:pPr/>
              <a:r>
                <a:t>Mobile Apps</a:t>
              </a:r>
            </a:p>
          </p:txBody>
        </p:sp>
        <p:sp>
          <p:nvSpPr>
            <p:cNvPr id="140" name="Rounded Rectangle"/>
            <p:cNvSpPr/>
            <p:nvPr/>
          </p:nvSpPr>
          <p:spPr>
            <a:xfrm>
              <a:off x="13735417" y="0"/>
              <a:ext cx="5421968" cy="3659069"/>
            </a:xfrm>
            <a:prstGeom prst="roundRect">
              <a:avLst>
                <a:gd name="adj" fmla="val 15894"/>
              </a:avLst>
            </a:prstGeom>
            <a:solidFill>
              <a:srgbClr val="E7A5A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i="0" sz="4400">
                  <a:solidFill>
                    <a:srgbClr val="F3F1DF"/>
                  </a:solidFill>
                  <a:effectLst/>
                </a:defRPr>
              </a:pPr>
            </a:p>
          </p:txBody>
        </p:sp>
        <p:sp>
          <p:nvSpPr>
            <p:cNvPr id="141" name="Single Page Web Apps"/>
            <p:cNvSpPr txBox="1"/>
            <p:nvPr/>
          </p:nvSpPr>
          <p:spPr>
            <a:xfrm>
              <a:off x="7033483" y="940533"/>
              <a:ext cx="5615015" cy="1778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i="0" sz="5500">
                  <a:solidFill>
                    <a:srgbClr val="8F211F"/>
                  </a:solidFill>
                </a:defRPr>
              </a:lvl1pPr>
            </a:lstStyle>
            <a:p>
              <a:pPr/>
              <a:r>
                <a:t>Single Page Web Apps</a:t>
              </a:r>
            </a:p>
          </p:txBody>
        </p:sp>
        <p:sp>
          <p:nvSpPr>
            <p:cNvPr id="142" name="Service API"/>
            <p:cNvSpPr txBox="1"/>
            <p:nvPr/>
          </p:nvSpPr>
          <p:spPr>
            <a:xfrm>
              <a:off x="13638894" y="1359633"/>
              <a:ext cx="5615015" cy="939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i="0" sz="5500">
                  <a:solidFill>
                    <a:srgbClr val="8F211F"/>
                  </a:solidFill>
                </a:defRPr>
              </a:lvl1pPr>
            </a:lstStyle>
            <a:p>
              <a:pPr/>
              <a:r>
                <a:t>Service API</a:t>
              </a:r>
            </a:p>
          </p:txBody>
        </p:sp>
        <p:sp>
          <p:nvSpPr>
            <p:cNvPr id="143" name="Rounded Rectangle"/>
            <p:cNvSpPr/>
            <p:nvPr/>
          </p:nvSpPr>
          <p:spPr>
            <a:xfrm>
              <a:off x="1975768" y="5851870"/>
              <a:ext cx="15730446" cy="2290337"/>
            </a:xfrm>
            <a:prstGeom prst="roundRect">
              <a:avLst>
                <a:gd name="adj" fmla="val 27077"/>
              </a:avLst>
            </a:prstGeom>
            <a:solidFill>
              <a:srgbClr val="A3BF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i="0" sz="4400">
                  <a:solidFill>
                    <a:srgbClr val="F3F1DF"/>
                  </a:solidFill>
                  <a:effectLst/>
                </a:defRPr>
              </a:pPr>
            </a:p>
          </p:txBody>
        </p:sp>
        <p:sp>
          <p:nvSpPr>
            <p:cNvPr id="144" name="Frontend UI is decoupled from the backend"/>
            <p:cNvSpPr txBox="1"/>
            <p:nvPr/>
          </p:nvSpPr>
          <p:spPr>
            <a:xfrm>
              <a:off x="2843854" y="6108038"/>
              <a:ext cx="13994273" cy="1778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i="0" sz="5500">
                  <a:solidFill>
                    <a:srgbClr val="8F211F"/>
                  </a:solidFill>
                </a:defRPr>
              </a:lvl1pPr>
            </a:lstStyle>
            <a:p>
              <a:pPr/>
              <a:r>
                <a:t>Frontend UI is decoupled from the backend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14:prism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What is a REST API?"/>
          <p:cNvSpPr txBox="1"/>
          <p:nvPr>
            <p:ph type="title"/>
          </p:nvPr>
        </p:nvSpPr>
        <p:spPr>
          <a:xfrm>
            <a:off x="6031386" y="620107"/>
            <a:ext cx="12321228" cy="315361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What is a REST API?</a:t>
            </a:r>
          </a:p>
        </p:txBody>
      </p:sp>
      <p:sp>
        <p:nvSpPr>
          <p:cNvPr id="148" name="REST stands for Representational State Transfer.…"/>
          <p:cNvSpPr txBox="1"/>
          <p:nvPr/>
        </p:nvSpPr>
        <p:spPr>
          <a:xfrm>
            <a:off x="2745964" y="3576597"/>
            <a:ext cx="18892072" cy="8105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defTabSz="495300">
              <a:defRPr i="0">
                <a:solidFill>
                  <a:srgbClr val="8F211F"/>
                </a:solidFill>
                <a:effectLst>
                  <a:outerShdw sx="100000" sy="100000" kx="0" ky="0" algn="b" rotWithShape="0" blurRad="12700" dist="7620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REST</a:t>
            </a:r>
            <a:r>
              <a:rPr>
                <a:solidFill>
                  <a:srgbClr val="000000"/>
                </a:solidFill>
              </a:rPr>
              <a:t> stands for </a:t>
            </a:r>
            <a:r>
              <a:t>Re</a:t>
            </a:r>
            <a:r>
              <a:rPr>
                <a:solidFill>
                  <a:srgbClr val="000000"/>
                </a:solidFill>
              </a:rPr>
              <a:t>presentational </a:t>
            </a:r>
            <a:r>
              <a:t>S</a:t>
            </a:r>
            <a:r>
              <a:rPr>
                <a:solidFill>
                  <a:srgbClr val="000000"/>
                </a:solidFill>
              </a:rPr>
              <a:t>tate</a:t>
            </a:r>
            <a:r>
              <a:t> T</a:t>
            </a:r>
            <a:r>
              <a:rPr>
                <a:solidFill>
                  <a:srgbClr val="000000"/>
                </a:solidFill>
              </a:rPr>
              <a:t>ransfer.</a:t>
            </a:r>
            <a:endParaRPr>
              <a:solidFill>
                <a:srgbClr val="000000"/>
              </a:solidFill>
            </a:endParaRPr>
          </a:p>
          <a:p>
            <a:pPr defTabSz="495300">
              <a:defRPr i="0">
                <a:solidFill>
                  <a:srgbClr val="000000"/>
                </a:solidFill>
                <a:effectLst>
                  <a:outerShdw sx="100000" sy="100000" kx="0" ky="0" algn="b" rotWithShape="0" blurRad="12700" dist="7620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</a:p>
          <a:p>
            <a:pPr defTabSz="495300">
              <a:defRPr i="0">
                <a:solidFill>
                  <a:srgbClr val="000000"/>
                </a:solidFill>
                <a:effectLst>
                  <a:outerShdw sx="100000" sy="100000" kx="0" ky="0" algn="b" rotWithShape="0" blurRad="12700" dist="7620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 It is an architectural Style for designing networked applications. It is the most popular style for building web APIs. REST determines specifications of the API through a set of rules that are followed when a REST API is created.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7" grpId="1"/>
      <p:bldP build="whole" bldLvl="1" animBg="1" rev="0" advAuto="0" spid="148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ST API"/>
          <p:cNvSpPr txBox="1"/>
          <p:nvPr>
            <p:ph type="title"/>
          </p:nvPr>
        </p:nvSpPr>
        <p:spPr>
          <a:xfrm>
            <a:off x="6031386" y="620107"/>
            <a:ext cx="12321228" cy="315361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REST API</a:t>
            </a:r>
          </a:p>
        </p:txBody>
      </p:sp>
      <p:grpSp>
        <p:nvGrpSpPr>
          <p:cNvPr id="153" name="Group"/>
          <p:cNvGrpSpPr/>
          <p:nvPr/>
        </p:nvGrpSpPr>
        <p:grpSpPr>
          <a:xfrm>
            <a:off x="2745964" y="2805233"/>
            <a:ext cx="18892073" cy="8105535"/>
            <a:chOff x="0" y="0"/>
            <a:chExt cx="18892071" cy="8105533"/>
          </a:xfrm>
        </p:grpSpPr>
        <p:sp>
          <p:nvSpPr>
            <p:cNvPr id="151" name="Rounded Rectangle"/>
            <p:cNvSpPr/>
            <p:nvPr/>
          </p:nvSpPr>
          <p:spPr>
            <a:xfrm>
              <a:off x="254999" y="1553320"/>
              <a:ext cx="18382073" cy="4998895"/>
            </a:xfrm>
            <a:prstGeom prst="roundRect">
              <a:avLst>
                <a:gd name="adj" fmla="val 15000"/>
              </a:avLst>
            </a:prstGeom>
            <a:solidFill>
              <a:srgbClr val="A3BF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i="0" sz="4400">
                  <a:solidFill>
                    <a:srgbClr val="F3F1DF"/>
                  </a:solidFill>
                  <a:effectLst/>
                </a:defRPr>
              </a:pPr>
            </a:p>
          </p:txBody>
        </p:sp>
        <p:sp>
          <p:nvSpPr>
            <p:cNvPr id="152" name="Transfer data instead of User interfaces"/>
            <p:cNvSpPr txBox="1"/>
            <p:nvPr/>
          </p:nvSpPr>
          <p:spPr>
            <a:xfrm>
              <a:off x="0" y="0"/>
              <a:ext cx="18892073" cy="81055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i="0" sz="9400">
                  <a:solidFill>
                    <a:srgbClr val="8F211F"/>
                  </a:solidFill>
                  <a:effectLst>
                    <a:outerShdw sx="100000" sy="100000" kx="0" ky="0" algn="b" rotWithShape="0" blurRad="12700" dist="12700" dir="16200000">
                      <a:srgbClr val="000000">
                        <a:alpha val="50000"/>
                      </a:srgbClr>
                    </a:outerShdw>
                  </a:effectLst>
                  <a:latin typeface="Baghdad Regular"/>
                  <a:ea typeface="Baghdad Regular"/>
                  <a:cs typeface="Baghdad Regular"/>
                  <a:sym typeface="Baghdad Regular"/>
                </a:defRPr>
              </a:lvl1pPr>
            </a:lstStyle>
            <a:p>
              <a:pPr/>
              <a:r>
                <a:t>Transfer data instead of User interfaces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prism dir="l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32" presetID="4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12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0" grpId="1"/>
      <p:bldP build="whole" bldLvl="1" animBg="1" rev="0" advAuto="0" spid="153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How to use REST APIs?"/>
          <p:cNvSpPr txBox="1"/>
          <p:nvPr>
            <p:ph type="title"/>
          </p:nvPr>
        </p:nvSpPr>
        <p:spPr>
          <a:xfrm>
            <a:off x="5312517" y="620107"/>
            <a:ext cx="13758965" cy="315361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How to use REST APIs?</a:t>
            </a:r>
          </a:p>
        </p:txBody>
      </p:sp>
      <p:sp>
        <p:nvSpPr>
          <p:cNvPr id="156" name="With REST APIs, we usually send HTTP requests like GET, PUT, or POST           (and more)."/>
          <p:cNvSpPr txBox="1"/>
          <p:nvPr/>
        </p:nvSpPr>
        <p:spPr>
          <a:xfrm>
            <a:off x="5050528" y="4249126"/>
            <a:ext cx="14282944" cy="3300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defTabSz="511809">
              <a:defRPr i="0" sz="5800">
                <a:solidFill>
                  <a:srgbClr val="000000"/>
                </a:solidFill>
                <a:effectLst>
                  <a:outerShdw sx="100000" sy="100000" kx="0" ky="0" algn="b" rotWithShape="0" blurRad="12700" dist="7874" dir="16200000">
                    <a:srgbClr val="000000">
                      <a:alpha val="50000"/>
                    </a:srgbClr>
                  </a:outerShdw>
                </a:effectLst>
                <a:latin typeface="Baghdad Regular"/>
                <a:ea typeface="Baghdad Regular"/>
                <a:cs typeface="Baghdad Regular"/>
                <a:sym typeface="Baghdad Regular"/>
              </a:defRPr>
            </a:pPr>
            <a:r>
              <a:t>With REST APIs, we usually send HTTP requests like</a:t>
            </a:r>
            <a:r>
              <a:rPr>
                <a:solidFill>
                  <a:srgbClr val="50762A"/>
                </a:solidFill>
              </a:rPr>
              <a:t> </a:t>
            </a:r>
            <a:r>
              <a:rPr>
                <a:solidFill>
                  <a:srgbClr val="20742E"/>
                </a:solidFill>
              </a:rPr>
              <a:t>GET</a:t>
            </a:r>
            <a:r>
              <a:t>, </a:t>
            </a:r>
            <a:r>
              <a:rPr>
                <a:solidFill>
                  <a:srgbClr val="20742E"/>
                </a:solidFill>
              </a:rPr>
              <a:t>PUT</a:t>
            </a:r>
            <a:r>
              <a:t>, or </a:t>
            </a:r>
            <a:r>
              <a:rPr>
                <a:solidFill>
                  <a:srgbClr val="20742E"/>
                </a:solidFill>
              </a:rPr>
              <a:t>POST</a:t>
            </a:r>
            <a:r>
              <a:t>           (and more).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prism dir="l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6" grpId="2"/>
      <p:bldP build="whole" bldLvl="1" animBg="1" rev="0" advAuto="0" spid="15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ST API Architecture"/>
          <p:cNvSpPr txBox="1"/>
          <p:nvPr>
            <p:ph type="title"/>
          </p:nvPr>
        </p:nvSpPr>
        <p:spPr>
          <a:xfrm>
            <a:off x="6031386" y="874858"/>
            <a:ext cx="12321228" cy="315361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5375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REST API Architecture</a:t>
            </a:r>
          </a:p>
        </p:txBody>
      </p:sp>
      <p:sp>
        <p:nvSpPr>
          <p:cNvPr id="159" name="Line"/>
          <p:cNvSpPr/>
          <p:nvPr/>
        </p:nvSpPr>
        <p:spPr>
          <a:xfrm>
            <a:off x="15336829" y="8846180"/>
            <a:ext cx="4306266" cy="1"/>
          </a:xfrm>
          <a:prstGeom prst="line">
            <a:avLst/>
          </a:prstGeom>
          <a:ln w="114300">
            <a:solidFill>
              <a:srgbClr val="527B90"/>
            </a:solidFill>
            <a:miter lim="400000"/>
            <a:head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6837F"/>
                </a:solidFill>
              </a:defRPr>
            </a:pPr>
          </a:p>
        </p:txBody>
      </p:sp>
      <p:sp>
        <p:nvSpPr>
          <p:cNvPr id="160" name="Line"/>
          <p:cNvSpPr/>
          <p:nvPr/>
        </p:nvSpPr>
        <p:spPr>
          <a:xfrm>
            <a:off x="14634492" y="7343902"/>
            <a:ext cx="4805977" cy="1"/>
          </a:xfrm>
          <a:prstGeom prst="line">
            <a:avLst/>
          </a:prstGeom>
          <a:ln w="114300">
            <a:solidFill>
              <a:srgbClr val="527B9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6837F"/>
                </a:solidFill>
              </a:defRPr>
            </a:pPr>
          </a:p>
        </p:txBody>
      </p:sp>
      <p:grpSp>
        <p:nvGrpSpPr>
          <p:cNvPr id="163" name="Group"/>
          <p:cNvGrpSpPr/>
          <p:nvPr/>
        </p:nvGrpSpPr>
        <p:grpSpPr>
          <a:xfrm>
            <a:off x="2191481" y="6402094"/>
            <a:ext cx="5079520" cy="3153617"/>
            <a:chOff x="0" y="0"/>
            <a:chExt cx="5079519" cy="3153615"/>
          </a:xfrm>
        </p:grpSpPr>
        <p:sp>
          <p:nvSpPr>
            <p:cNvPr id="161" name="Shape"/>
            <p:cNvSpPr/>
            <p:nvPr/>
          </p:nvSpPr>
          <p:spPr>
            <a:xfrm>
              <a:off x="-1" y="0"/>
              <a:ext cx="5079520" cy="31536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fill="norm" stroke="1" extrusionOk="0">
                  <a:moveTo>
                    <a:pt x="1952" y="0"/>
                  </a:moveTo>
                  <a:cubicBezTo>
                    <a:pt x="1421" y="0"/>
                    <a:pt x="1439" y="771"/>
                    <a:pt x="1439" y="1718"/>
                  </a:cubicBezTo>
                  <a:lnTo>
                    <a:pt x="1439" y="19328"/>
                  </a:lnTo>
                  <a:lnTo>
                    <a:pt x="0" y="19328"/>
                  </a:lnTo>
                  <a:cubicBezTo>
                    <a:pt x="0" y="19328"/>
                    <a:pt x="0" y="19890"/>
                    <a:pt x="0" y="20529"/>
                  </a:cubicBezTo>
                  <a:cubicBezTo>
                    <a:pt x="0" y="21600"/>
                    <a:pt x="190" y="21599"/>
                    <a:pt x="896" y="21599"/>
                  </a:cubicBezTo>
                  <a:lnTo>
                    <a:pt x="20704" y="21599"/>
                  </a:lnTo>
                  <a:cubicBezTo>
                    <a:pt x="21367" y="21599"/>
                    <a:pt x="21600" y="21600"/>
                    <a:pt x="21600" y="20529"/>
                  </a:cubicBezTo>
                  <a:cubicBezTo>
                    <a:pt x="21600" y="19890"/>
                    <a:pt x="21600" y="19328"/>
                    <a:pt x="21600" y="19328"/>
                  </a:cubicBezTo>
                  <a:lnTo>
                    <a:pt x="20161" y="19328"/>
                  </a:lnTo>
                  <a:lnTo>
                    <a:pt x="20161" y="1718"/>
                  </a:lnTo>
                  <a:cubicBezTo>
                    <a:pt x="20161" y="771"/>
                    <a:pt x="20196" y="0"/>
                    <a:pt x="19665" y="0"/>
                  </a:cubicBezTo>
                  <a:lnTo>
                    <a:pt x="1952" y="0"/>
                  </a:lnTo>
                  <a:close/>
                  <a:moveTo>
                    <a:pt x="2475" y="1849"/>
                  </a:moveTo>
                  <a:lnTo>
                    <a:pt x="19125" y="1849"/>
                  </a:lnTo>
                  <a:lnTo>
                    <a:pt x="19125" y="19328"/>
                  </a:lnTo>
                  <a:lnTo>
                    <a:pt x="2475" y="19328"/>
                  </a:lnTo>
                  <a:lnTo>
                    <a:pt x="2475" y="1849"/>
                  </a:ln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i="0" sz="4400">
                  <a:solidFill>
                    <a:srgbClr val="F3F1DF"/>
                  </a:solidFill>
                  <a:effectLst/>
                </a:defRPr>
              </a:pPr>
            </a:p>
          </p:txBody>
        </p:sp>
        <p:sp>
          <p:nvSpPr>
            <p:cNvPr id="162" name="Client"/>
            <p:cNvSpPr txBox="1"/>
            <p:nvPr/>
          </p:nvSpPr>
          <p:spPr>
            <a:xfrm>
              <a:off x="1381407" y="984968"/>
              <a:ext cx="2316705" cy="1219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7300">
                  <a:solidFill>
                    <a:srgbClr val="20742E"/>
                  </a:solidFill>
                </a:defRPr>
              </a:lvl1pPr>
            </a:lstStyle>
            <a:p>
              <a:pPr/>
              <a:r>
                <a:t>Client</a:t>
              </a:r>
            </a:p>
          </p:txBody>
        </p:sp>
      </p:grpSp>
      <p:grpSp>
        <p:nvGrpSpPr>
          <p:cNvPr id="166" name="Group"/>
          <p:cNvGrpSpPr/>
          <p:nvPr/>
        </p:nvGrpSpPr>
        <p:grpSpPr>
          <a:xfrm>
            <a:off x="6507826" y="5906297"/>
            <a:ext cx="5946566" cy="1463083"/>
            <a:chOff x="0" y="0"/>
            <a:chExt cx="5946564" cy="1463082"/>
          </a:xfrm>
        </p:grpSpPr>
        <p:sp>
          <p:nvSpPr>
            <p:cNvPr id="164" name="Line"/>
            <p:cNvSpPr/>
            <p:nvPr/>
          </p:nvSpPr>
          <p:spPr>
            <a:xfrm>
              <a:off x="484521" y="1463082"/>
              <a:ext cx="4556506" cy="1"/>
            </a:xfrm>
            <a:prstGeom prst="line">
              <a:avLst/>
            </a:prstGeom>
            <a:noFill/>
            <a:ln w="114300" cap="flat">
              <a:solidFill>
                <a:srgbClr val="527B9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86837F"/>
                  </a:solidFill>
                </a:defRPr>
              </a:pPr>
            </a:p>
          </p:txBody>
        </p:sp>
        <p:sp>
          <p:nvSpPr>
            <p:cNvPr id="165" name="GET/ POST/          PUT/ DELETE"/>
            <p:cNvSpPr txBox="1"/>
            <p:nvPr/>
          </p:nvSpPr>
          <p:spPr>
            <a:xfrm>
              <a:off x="0" y="-1"/>
              <a:ext cx="5946565" cy="1346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i="0" sz="4100">
                  <a:solidFill>
                    <a:srgbClr val="8F211F"/>
                  </a:solidFill>
                </a:defRPr>
              </a:lvl1pPr>
            </a:lstStyle>
            <a:p>
              <a:pPr/>
              <a:r>
                <a:t>GET/ POST/             PUT/ DELETE</a:t>
              </a:r>
            </a:p>
          </p:txBody>
        </p:sp>
      </p:grpSp>
      <p:grpSp>
        <p:nvGrpSpPr>
          <p:cNvPr id="169" name="Group"/>
          <p:cNvGrpSpPr/>
          <p:nvPr/>
        </p:nvGrpSpPr>
        <p:grpSpPr>
          <a:xfrm>
            <a:off x="7068277" y="8090375"/>
            <a:ext cx="4404645" cy="755807"/>
            <a:chOff x="0" y="0"/>
            <a:chExt cx="4404643" cy="755805"/>
          </a:xfrm>
        </p:grpSpPr>
        <p:sp>
          <p:nvSpPr>
            <p:cNvPr id="167" name="Line"/>
            <p:cNvSpPr/>
            <p:nvPr/>
          </p:nvSpPr>
          <p:spPr>
            <a:xfrm>
              <a:off x="-1" y="755805"/>
              <a:ext cx="4404645" cy="1"/>
            </a:xfrm>
            <a:prstGeom prst="line">
              <a:avLst/>
            </a:prstGeom>
            <a:noFill/>
            <a:ln w="114300" cap="flat">
              <a:solidFill>
                <a:srgbClr val="527B9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86837F"/>
                  </a:solidFill>
                </a:defRPr>
              </a:pPr>
            </a:p>
          </p:txBody>
        </p:sp>
        <p:sp>
          <p:nvSpPr>
            <p:cNvPr id="168" name="JSON / XML"/>
            <p:cNvSpPr txBox="1"/>
            <p:nvPr/>
          </p:nvSpPr>
          <p:spPr>
            <a:xfrm>
              <a:off x="421016" y="0"/>
              <a:ext cx="3983628" cy="723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i="0" sz="4100">
                  <a:solidFill>
                    <a:srgbClr val="8F211F"/>
                  </a:solidFill>
                </a:defRPr>
              </a:lvl1pPr>
            </a:lstStyle>
            <a:p>
              <a:pPr/>
              <a:r>
                <a:t>JSON / XML</a:t>
              </a:r>
            </a:p>
          </p:txBody>
        </p:sp>
      </p:grpSp>
      <p:grpSp>
        <p:nvGrpSpPr>
          <p:cNvPr id="173" name="Group"/>
          <p:cNvGrpSpPr/>
          <p:nvPr/>
        </p:nvGrpSpPr>
        <p:grpSpPr>
          <a:xfrm>
            <a:off x="11565774" y="6623002"/>
            <a:ext cx="3678204" cy="3189820"/>
            <a:chOff x="0" y="0"/>
            <a:chExt cx="3678202" cy="3189819"/>
          </a:xfrm>
        </p:grpSpPr>
        <p:sp>
          <p:nvSpPr>
            <p:cNvPr id="170" name="Shape"/>
            <p:cNvSpPr/>
            <p:nvPr/>
          </p:nvSpPr>
          <p:spPr>
            <a:xfrm>
              <a:off x="0" y="0"/>
              <a:ext cx="3678203" cy="2253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i="0" sz="4400">
                  <a:solidFill>
                    <a:srgbClr val="F3F1DF"/>
                  </a:solidFill>
                  <a:effectLst/>
                </a:defRPr>
              </a:pPr>
            </a:p>
          </p:txBody>
        </p:sp>
        <p:sp>
          <p:nvSpPr>
            <p:cNvPr id="171" name="{…}"/>
            <p:cNvSpPr txBox="1"/>
            <p:nvPr/>
          </p:nvSpPr>
          <p:spPr>
            <a:xfrm>
              <a:off x="1180517" y="790823"/>
              <a:ext cx="1317169" cy="1181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7100">
                  <a:solidFill>
                    <a:srgbClr val="E5E4E1"/>
                  </a:solidFill>
                </a:defRPr>
              </a:lvl1pPr>
            </a:lstStyle>
            <a:p>
              <a:pPr/>
              <a:r>
                <a:t>{…}</a:t>
              </a:r>
            </a:p>
          </p:txBody>
        </p:sp>
        <p:sp>
          <p:nvSpPr>
            <p:cNvPr id="172" name="REST API"/>
            <p:cNvSpPr txBox="1"/>
            <p:nvPr/>
          </p:nvSpPr>
          <p:spPr>
            <a:xfrm>
              <a:off x="415857" y="2324234"/>
              <a:ext cx="2846487" cy="8655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i="0" sz="4800">
                  <a:solidFill>
                    <a:srgbClr val="20742E"/>
                  </a:solidFill>
                  <a:latin typeface="Beirut Regular"/>
                  <a:ea typeface="Beirut Regular"/>
                  <a:cs typeface="Beirut Regular"/>
                  <a:sym typeface="Beirut Regular"/>
                </a:defRPr>
              </a:lvl1pPr>
            </a:lstStyle>
            <a:p>
              <a:pPr/>
              <a:r>
                <a:t>REST API</a:t>
              </a:r>
            </a:p>
          </p:txBody>
        </p:sp>
      </p:grpSp>
      <p:grpSp>
        <p:nvGrpSpPr>
          <p:cNvPr id="176" name="Group"/>
          <p:cNvGrpSpPr/>
          <p:nvPr/>
        </p:nvGrpSpPr>
        <p:grpSpPr>
          <a:xfrm>
            <a:off x="19423935" y="5439996"/>
            <a:ext cx="2768582" cy="4203801"/>
            <a:chOff x="0" y="0"/>
            <a:chExt cx="2768581" cy="4203799"/>
          </a:xfrm>
        </p:grpSpPr>
        <p:sp>
          <p:nvSpPr>
            <p:cNvPr id="174" name="Shape"/>
            <p:cNvSpPr/>
            <p:nvPr/>
          </p:nvSpPr>
          <p:spPr>
            <a:xfrm>
              <a:off x="312008" y="874012"/>
              <a:ext cx="2144567" cy="3329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1" y="0"/>
                  </a:moveTo>
                  <a:cubicBezTo>
                    <a:pt x="7949" y="0"/>
                    <a:pt x="5266" y="392"/>
                    <a:pt x="3255" y="1111"/>
                  </a:cubicBezTo>
                  <a:cubicBezTo>
                    <a:pt x="1360" y="1787"/>
                    <a:pt x="273" y="2685"/>
                    <a:pt x="273" y="3572"/>
                  </a:cubicBezTo>
                  <a:cubicBezTo>
                    <a:pt x="273" y="4460"/>
                    <a:pt x="1360" y="5360"/>
                    <a:pt x="3255" y="6035"/>
                  </a:cubicBezTo>
                  <a:cubicBezTo>
                    <a:pt x="5266" y="6749"/>
                    <a:pt x="7949" y="7147"/>
                    <a:pt x="10801" y="7147"/>
                  </a:cubicBezTo>
                  <a:cubicBezTo>
                    <a:pt x="13652" y="7147"/>
                    <a:pt x="16334" y="6754"/>
                    <a:pt x="18345" y="6035"/>
                  </a:cubicBezTo>
                  <a:cubicBezTo>
                    <a:pt x="20240" y="5360"/>
                    <a:pt x="21327" y="4460"/>
                    <a:pt x="21327" y="3572"/>
                  </a:cubicBezTo>
                  <a:cubicBezTo>
                    <a:pt x="21327" y="2685"/>
                    <a:pt x="20240" y="1787"/>
                    <a:pt x="18345" y="1111"/>
                  </a:cubicBezTo>
                  <a:cubicBezTo>
                    <a:pt x="16334" y="398"/>
                    <a:pt x="13652" y="0"/>
                    <a:pt x="10801" y="0"/>
                  </a:cubicBezTo>
                  <a:close/>
                  <a:moveTo>
                    <a:pt x="12" y="4505"/>
                  </a:moveTo>
                  <a:lnTo>
                    <a:pt x="12" y="5914"/>
                  </a:lnTo>
                  <a:cubicBezTo>
                    <a:pt x="12" y="8033"/>
                    <a:pt x="4846" y="9754"/>
                    <a:pt x="10811" y="9754"/>
                  </a:cubicBezTo>
                  <a:cubicBezTo>
                    <a:pt x="16776" y="9754"/>
                    <a:pt x="21600" y="8039"/>
                    <a:pt x="21600" y="5914"/>
                  </a:cubicBezTo>
                  <a:lnTo>
                    <a:pt x="21600" y="4505"/>
                  </a:lnTo>
                  <a:cubicBezTo>
                    <a:pt x="21136" y="5284"/>
                    <a:pt x="20088" y="5991"/>
                    <a:pt x="18531" y="6541"/>
                  </a:cubicBezTo>
                  <a:cubicBezTo>
                    <a:pt x="16460" y="7276"/>
                    <a:pt x="13718" y="7679"/>
                    <a:pt x="10806" y="7679"/>
                  </a:cubicBezTo>
                  <a:cubicBezTo>
                    <a:pt x="7894" y="7679"/>
                    <a:pt x="5146" y="7276"/>
                    <a:pt x="3081" y="6541"/>
                  </a:cubicBezTo>
                  <a:cubicBezTo>
                    <a:pt x="1524" y="5985"/>
                    <a:pt x="476" y="5284"/>
                    <a:pt x="12" y="4505"/>
                  </a:cubicBezTo>
                  <a:close/>
                  <a:moveTo>
                    <a:pt x="0" y="7320"/>
                  </a:moveTo>
                  <a:lnTo>
                    <a:pt x="0" y="8284"/>
                  </a:lnTo>
                  <a:cubicBezTo>
                    <a:pt x="0" y="10402"/>
                    <a:pt x="4836" y="12123"/>
                    <a:pt x="10801" y="12123"/>
                  </a:cubicBezTo>
                  <a:cubicBezTo>
                    <a:pt x="16766" y="12123"/>
                    <a:pt x="21600" y="10408"/>
                    <a:pt x="21600" y="8284"/>
                  </a:cubicBezTo>
                  <a:lnTo>
                    <a:pt x="21600" y="7320"/>
                  </a:lnTo>
                  <a:cubicBezTo>
                    <a:pt x="21458" y="7495"/>
                    <a:pt x="21295" y="7664"/>
                    <a:pt x="21098" y="7827"/>
                  </a:cubicBezTo>
                  <a:cubicBezTo>
                    <a:pt x="20508" y="8329"/>
                    <a:pt x="19672" y="8769"/>
                    <a:pt x="18618" y="9145"/>
                  </a:cubicBezTo>
                  <a:cubicBezTo>
                    <a:pt x="16520" y="9891"/>
                    <a:pt x="13745" y="10299"/>
                    <a:pt x="10801" y="10299"/>
                  </a:cubicBezTo>
                  <a:cubicBezTo>
                    <a:pt x="7856" y="10299"/>
                    <a:pt x="5080" y="9891"/>
                    <a:pt x="2982" y="9145"/>
                  </a:cubicBezTo>
                  <a:cubicBezTo>
                    <a:pt x="1928" y="8769"/>
                    <a:pt x="1099" y="8329"/>
                    <a:pt x="504" y="7827"/>
                  </a:cubicBezTo>
                  <a:cubicBezTo>
                    <a:pt x="307" y="7664"/>
                    <a:pt x="142" y="7495"/>
                    <a:pt x="0" y="7320"/>
                  </a:cubicBezTo>
                  <a:close/>
                  <a:moveTo>
                    <a:pt x="0" y="9689"/>
                  </a:moveTo>
                  <a:lnTo>
                    <a:pt x="0" y="10653"/>
                  </a:lnTo>
                  <a:cubicBezTo>
                    <a:pt x="0" y="12771"/>
                    <a:pt x="4836" y="14492"/>
                    <a:pt x="10801" y="14492"/>
                  </a:cubicBezTo>
                  <a:cubicBezTo>
                    <a:pt x="16766" y="14492"/>
                    <a:pt x="21600" y="12777"/>
                    <a:pt x="21600" y="10653"/>
                  </a:cubicBezTo>
                  <a:lnTo>
                    <a:pt x="21600" y="9689"/>
                  </a:lnTo>
                  <a:cubicBezTo>
                    <a:pt x="21458" y="9864"/>
                    <a:pt x="21295" y="10033"/>
                    <a:pt x="21098" y="10197"/>
                  </a:cubicBezTo>
                  <a:cubicBezTo>
                    <a:pt x="20508" y="10698"/>
                    <a:pt x="19672" y="11138"/>
                    <a:pt x="18618" y="11514"/>
                  </a:cubicBezTo>
                  <a:cubicBezTo>
                    <a:pt x="16520" y="12260"/>
                    <a:pt x="13745" y="12668"/>
                    <a:pt x="10801" y="12668"/>
                  </a:cubicBezTo>
                  <a:cubicBezTo>
                    <a:pt x="7856" y="12668"/>
                    <a:pt x="5080" y="12260"/>
                    <a:pt x="2982" y="11514"/>
                  </a:cubicBezTo>
                  <a:cubicBezTo>
                    <a:pt x="1928" y="11138"/>
                    <a:pt x="1099" y="10698"/>
                    <a:pt x="504" y="10197"/>
                  </a:cubicBezTo>
                  <a:cubicBezTo>
                    <a:pt x="307" y="10033"/>
                    <a:pt x="142" y="9864"/>
                    <a:pt x="0" y="9689"/>
                  </a:cubicBezTo>
                  <a:close/>
                  <a:moveTo>
                    <a:pt x="0" y="12059"/>
                  </a:moveTo>
                  <a:lnTo>
                    <a:pt x="0" y="13022"/>
                  </a:lnTo>
                  <a:cubicBezTo>
                    <a:pt x="0" y="15141"/>
                    <a:pt x="4836" y="16862"/>
                    <a:pt x="10801" y="16862"/>
                  </a:cubicBezTo>
                  <a:cubicBezTo>
                    <a:pt x="16766" y="16862"/>
                    <a:pt x="21600" y="15146"/>
                    <a:pt x="21600" y="13022"/>
                  </a:cubicBezTo>
                  <a:lnTo>
                    <a:pt x="21600" y="12059"/>
                  </a:lnTo>
                  <a:cubicBezTo>
                    <a:pt x="21458" y="12233"/>
                    <a:pt x="21295" y="12402"/>
                    <a:pt x="21098" y="12566"/>
                  </a:cubicBezTo>
                  <a:cubicBezTo>
                    <a:pt x="20508" y="13067"/>
                    <a:pt x="19672" y="13507"/>
                    <a:pt x="18618" y="13883"/>
                  </a:cubicBezTo>
                  <a:cubicBezTo>
                    <a:pt x="16520" y="14629"/>
                    <a:pt x="13745" y="15037"/>
                    <a:pt x="10801" y="15037"/>
                  </a:cubicBezTo>
                  <a:cubicBezTo>
                    <a:pt x="7856" y="15037"/>
                    <a:pt x="5080" y="14629"/>
                    <a:pt x="2982" y="13883"/>
                  </a:cubicBezTo>
                  <a:cubicBezTo>
                    <a:pt x="1928" y="13507"/>
                    <a:pt x="1099" y="13067"/>
                    <a:pt x="504" y="12566"/>
                  </a:cubicBezTo>
                  <a:cubicBezTo>
                    <a:pt x="307" y="12402"/>
                    <a:pt x="142" y="12233"/>
                    <a:pt x="0" y="12059"/>
                  </a:cubicBezTo>
                  <a:close/>
                  <a:moveTo>
                    <a:pt x="0" y="14428"/>
                  </a:moveTo>
                  <a:lnTo>
                    <a:pt x="0" y="15391"/>
                  </a:lnTo>
                  <a:cubicBezTo>
                    <a:pt x="0" y="17510"/>
                    <a:pt x="4836" y="19231"/>
                    <a:pt x="10801" y="19231"/>
                  </a:cubicBezTo>
                  <a:cubicBezTo>
                    <a:pt x="16766" y="19231"/>
                    <a:pt x="21600" y="17515"/>
                    <a:pt x="21600" y="15391"/>
                  </a:cubicBezTo>
                  <a:lnTo>
                    <a:pt x="21600" y="14428"/>
                  </a:lnTo>
                  <a:cubicBezTo>
                    <a:pt x="21458" y="14602"/>
                    <a:pt x="21295" y="14772"/>
                    <a:pt x="21098" y="14935"/>
                  </a:cubicBezTo>
                  <a:cubicBezTo>
                    <a:pt x="20508" y="15436"/>
                    <a:pt x="19672" y="15877"/>
                    <a:pt x="18618" y="16252"/>
                  </a:cubicBezTo>
                  <a:cubicBezTo>
                    <a:pt x="16520" y="16998"/>
                    <a:pt x="13745" y="17406"/>
                    <a:pt x="10801" y="17406"/>
                  </a:cubicBezTo>
                  <a:cubicBezTo>
                    <a:pt x="7856" y="17406"/>
                    <a:pt x="5080" y="16998"/>
                    <a:pt x="2982" y="16252"/>
                  </a:cubicBezTo>
                  <a:cubicBezTo>
                    <a:pt x="1928" y="15877"/>
                    <a:pt x="1099" y="15436"/>
                    <a:pt x="504" y="14935"/>
                  </a:cubicBezTo>
                  <a:cubicBezTo>
                    <a:pt x="307" y="14772"/>
                    <a:pt x="142" y="14602"/>
                    <a:pt x="0" y="14428"/>
                  </a:cubicBezTo>
                  <a:close/>
                  <a:moveTo>
                    <a:pt x="0" y="16797"/>
                  </a:moveTo>
                  <a:lnTo>
                    <a:pt x="0" y="17760"/>
                  </a:lnTo>
                  <a:cubicBezTo>
                    <a:pt x="0" y="19879"/>
                    <a:pt x="4836" y="21600"/>
                    <a:pt x="10801" y="21600"/>
                  </a:cubicBezTo>
                  <a:cubicBezTo>
                    <a:pt x="16766" y="21600"/>
                    <a:pt x="21600" y="19879"/>
                    <a:pt x="21600" y="17760"/>
                  </a:cubicBezTo>
                  <a:lnTo>
                    <a:pt x="21600" y="16797"/>
                  </a:lnTo>
                  <a:cubicBezTo>
                    <a:pt x="21458" y="16971"/>
                    <a:pt x="21295" y="17141"/>
                    <a:pt x="21098" y="17304"/>
                  </a:cubicBezTo>
                  <a:cubicBezTo>
                    <a:pt x="20508" y="17805"/>
                    <a:pt x="19672" y="18246"/>
                    <a:pt x="18618" y="18622"/>
                  </a:cubicBezTo>
                  <a:cubicBezTo>
                    <a:pt x="16520" y="19368"/>
                    <a:pt x="13745" y="19775"/>
                    <a:pt x="10801" y="19775"/>
                  </a:cubicBezTo>
                  <a:cubicBezTo>
                    <a:pt x="7856" y="19775"/>
                    <a:pt x="5080" y="19368"/>
                    <a:pt x="2982" y="18622"/>
                  </a:cubicBezTo>
                  <a:cubicBezTo>
                    <a:pt x="1928" y="18246"/>
                    <a:pt x="1099" y="17805"/>
                    <a:pt x="504" y="17304"/>
                  </a:cubicBezTo>
                  <a:cubicBezTo>
                    <a:pt x="307" y="17141"/>
                    <a:pt x="142" y="16971"/>
                    <a:pt x="0" y="16797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i="0" sz="4400">
                  <a:solidFill>
                    <a:srgbClr val="F3F1DF"/>
                  </a:solidFill>
                  <a:effectLst/>
                </a:defRPr>
              </a:pPr>
            </a:p>
          </p:txBody>
        </p:sp>
        <p:sp>
          <p:nvSpPr>
            <p:cNvPr id="175" name="Database"/>
            <p:cNvSpPr txBox="1"/>
            <p:nvPr/>
          </p:nvSpPr>
          <p:spPr>
            <a:xfrm>
              <a:off x="0" y="-1"/>
              <a:ext cx="2768582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i="0" sz="4700">
                  <a:solidFill>
                    <a:srgbClr val="20742E"/>
                  </a:solidFill>
                  <a:latin typeface="Beirut Regular"/>
                  <a:ea typeface="Beirut Regular"/>
                  <a:cs typeface="Beirut Regular"/>
                  <a:sym typeface="Beirut Regular"/>
                </a:defRPr>
              </a:lvl1pPr>
            </a:lstStyle>
            <a:p>
              <a:pPr/>
              <a:r>
                <a:t>Database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prism dir="l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8" presetID="7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7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7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clickEffect" presetSubtype="2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clickEffect" presetSubtype="2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3" grpId="2"/>
      <p:bldP build="whole" bldLvl="1" animBg="1" rev="0" advAuto="0" spid="159" grpId="7"/>
      <p:bldP build="whole" bldLvl="1" animBg="1" rev="0" advAuto="0" spid="166" grpId="3"/>
      <p:bldP build="whole" bldLvl="1" animBg="1" rev="0" advAuto="0" spid="176" grpId="6"/>
      <p:bldP build="whole" bldLvl="1" animBg="1" rev="0" advAuto="0" spid="169" grpId="8"/>
      <p:bldP build="whole" bldLvl="1" animBg="1" rev="0" advAuto="0" spid="158" grpId="1"/>
      <p:bldP build="whole" bldLvl="1" animBg="1" rev="0" advAuto="0" spid="160" grpId="5"/>
      <p:bldP build="whole" bldLvl="1" animBg="1" rev="0" advAuto="0" spid="173" grpId="4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86837F"/>
      </a:dk1>
      <a:lt1>
        <a:srgbClr val="073E86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